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7" d="100"/>
          <a:sy n="67" d="100"/>
        </p:scale>
        <p:origin x="85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5/27/2020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509A250-FF31-4206-8172-F9D3106AACB1}" type="datetimeFigureOut">
              <a:rPr lang="en-US" dirty="0"/>
              <a:t>5/27/2020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5/27/2020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
              <a:t>Haga clic para modificar el estilo de título del patrón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s-ES"/>
              <a:t>Haga clic para modificar los estilos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5/27/2020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5/27/2020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5/27/2020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5/27/2020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5/27/2020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5/27/2020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5/27/2020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796027F-7875-4030-9381-8BD8C4F21935}" type="datetimeFigureOut">
              <a:rPr lang="en-US" dirty="0"/>
              <a:t>5/27/2020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5/27/2020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5/27/2020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5/27/2020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5/27/2020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7" name="Date Placeholder 4"/>
          <p:cNvSpPr>
            <a:spLocks noGrp="1"/>
          </p:cNvSpPr>
          <p:nvPr>
            <p:ph type="dt" sz="half" idx="10"/>
          </p:nvPr>
        </p:nvSpPr>
        <p:spPr/>
        <p:txBody>
          <a:bodyPr/>
          <a:lstStyle/>
          <a:p>
            <a:fld id="{4509A250-FF31-4206-8172-F9D3106AACB1}" type="datetimeFigureOut">
              <a:rPr lang="en-US" dirty="0"/>
              <a:t>5/27/2020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509A250-FF31-4206-8172-F9D3106AACB1}" type="datetimeFigureOut">
              <a:rPr lang="en-US" dirty="0"/>
              <a:t>5/27/2020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5/27/2020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0BEEE5D4-0C7C-46DD-8428-862E70B441A5}"/>
              </a:ext>
            </a:extLst>
          </p:cNvPr>
          <p:cNvSpPr>
            <a:spLocks noGrp="1"/>
          </p:cNvSpPr>
          <p:nvPr>
            <p:ph type="subTitle" idx="1"/>
          </p:nvPr>
        </p:nvSpPr>
        <p:spPr>
          <a:xfrm>
            <a:off x="1340693" y="505417"/>
            <a:ext cx="8825658" cy="5938245"/>
          </a:xfrm>
        </p:spPr>
        <p:txBody>
          <a:bodyPr/>
          <a:lstStyle/>
          <a:p>
            <a:r>
              <a:rPr lang="es-ES" sz="3600" b="1" cap="none" dirty="0">
                <a:solidFill>
                  <a:schemeClr val="tx1"/>
                </a:solidFill>
                <a:latin typeface="Arial" panose="020B0604020202020204" pitchFamily="34" charset="0"/>
                <a:cs typeface="Arial" panose="020B0604020202020204" pitchFamily="34" charset="0"/>
              </a:rPr>
              <a:t>Componentes internos del ordenador</a:t>
            </a:r>
          </a:p>
          <a:p>
            <a:endParaRPr lang="es-ES" sz="2400" b="1" cap="none" dirty="0">
              <a:latin typeface="Arial" panose="020B0604020202020204" pitchFamily="34" charset="0"/>
              <a:cs typeface="Arial" panose="020B0604020202020204" pitchFamily="34" charset="0"/>
            </a:endParaRPr>
          </a:p>
          <a:p>
            <a:r>
              <a:rPr lang="es-ES" sz="2400" b="1" cap="none" dirty="0">
                <a:solidFill>
                  <a:schemeClr val="tx1"/>
                </a:solidFill>
                <a:latin typeface="Arial" panose="020B0604020202020204" pitchFamily="34" charset="0"/>
                <a:cs typeface="Arial" panose="020B0604020202020204" pitchFamily="34" charset="0"/>
              </a:rPr>
              <a:t>La placa base:</a:t>
            </a:r>
          </a:p>
          <a:p>
            <a:r>
              <a:rPr lang="es-ES" sz="2400" cap="none" dirty="0">
                <a:latin typeface="Arial" panose="020B0604020202020204" pitchFamily="34" charset="0"/>
                <a:cs typeface="Arial" panose="020B0604020202020204" pitchFamily="34" charset="0"/>
              </a:rPr>
              <a:t>La placa base (</a:t>
            </a:r>
            <a:r>
              <a:rPr lang="es-ES" sz="2400" cap="none" dirty="0" err="1">
                <a:latin typeface="Arial" panose="020B0604020202020204" pitchFamily="34" charset="0"/>
                <a:cs typeface="Arial" panose="020B0604020202020204" pitchFamily="34" charset="0"/>
              </a:rPr>
              <a:t>Mainboard</a:t>
            </a:r>
            <a:r>
              <a:rPr lang="es-ES" sz="2400" cap="none" dirty="0">
                <a:latin typeface="Arial" panose="020B0604020202020204" pitchFamily="34" charset="0"/>
                <a:cs typeface="Arial" panose="020B0604020202020204" pitchFamily="34" charset="0"/>
              </a:rPr>
              <a:t>) o placa madre (</a:t>
            </a:r>
            <a:r>
              <a:rPr lang="es-ES" sz="2400" cap="none" dirty="0" err="1">
                <a:latin typeface="Arial" panose="020B0604020202020204" pitchFamily="34" charset="0"/>
                <a:cs typeface="Arial" panose="020B0604020202020204" pitchFamily="34" charset="0"/>
              </a:rPr>
              <a:t>Motherboard</a:t>
            </a:r>
            <a:r>
              <a:rPr lang="es-ES" sz="2400" cap="none" dirty="0">
                <a:latin typeface="Arial" panose="020B0604020202020204" pitchFamily="34" charset="0"/>
                <a:cs typeface="Arial" panose="020B0604020202020204" pitchFamily="34" charset="0"/>
              </a:rPr>
              <a:t>) es el elemento principal del ordenador; a ella se conectan todos los demás dispositivos.</a:t>
            </a:r>
          </a:p>
          <a:p>
            <a:r>
              <a:rPr lang="es-ES" sz="2400" cap="none" dirty="0">
                <a:latin typeface="Arial" panose="020B0604020202020204" pitchFamily="34" charset="0"/>
                <a:cs typeface="Arial" panose="020B0604020202020204" pitchFamily="34" charset="0"/>
              </a:rPr>
              <a:t>Es una placa de material sintético formada por un circuito impreso(PCA).</a:t>
            </a:r>
          </a:p>
          <a:p>
            <a:r>
              <a:rPr lang="es-ES" sz="2400" cap="none" dirty="0">
                <a:latin typeface="Arial" panose="020B0604020202020204" pitchFamily="34" charset="0"/>
                <a:cs typeface="Arial" panose="020B0604020202020204" pitchFamily="34" charset="0"/>
              </a:rPr>
              <a:t> En la que se halla un conjunto de chips, el chipset, la BIOS, los puertos del ratón y del teclado, los conectores IDE y sata, el zócalo del microprocesador, los zócalos de memoria, los puertos paralelo y serie, etc.</a:t>
            </a:r>
            <a:endParaRPr lang="es-ES" sz="2400" b="1" cap="none" dirty="0">
              <a:latin typeface="Arial" panose="020B0604020202020204" pitchFamily="34" charset="0"/>
              <a:cs typeface="Arial" panose="020B0604020202020204" pitchFamily="34" charset="0"/>
            </a:endParaRPr>
          </a:p>
          <a:p>
            <a:endParaRPr lang="es-CR" dirty="0"/>
          </a:p>
        </p:txBody>
      </p:sp>
    </p:spTree>
    <p:extLst>
      <p:ext uri="{BB962C8B-B14F-4D97-AF65-F5344CB8AC3E}">
        <p14:creationId xmlns:p14="http://schemas.microsoft.com/office/powerpoint/2010/main" val="400255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barn(inVertical)">
                                      <p:cBhvr>
                                        <p:cTn id="14" dur="500"/>
                                        <p:tgtEl>
                                          <p:spTgt spid="3">
                                            <p:txEl>
                                              <p:pRg st="3" end="3"/>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arn(inVertic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arn(inVertical)">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C4D5C2-5A24-4B01-866D-EAC2EED0585F}"/>
              </a:ext>
            </a:extLst>
          </p:cNvPr>
          <p:cNvSpPr>
            <a:spLocks noGrp="1"/>
          </p:cNvSpPr>
          <p:nvPr>
            <p:ph type="ctrTitle"/>
          </p:nvPr>
        </p:nvSpPr>
        <p:spPr>
          <a:xfrm>
            <a:off x="1154955" y="902790"/>
            <a:ext cx="8825658" cy="632820"/>
          </a:xfrm>
        </p:spPr>
        <p:txBody>
          <a:bodyPr/>
          <a:lstStyle/>
          <a:p>
            <a:r>
              <a:rPr lang="es-CR" sz="2400" dirty="0">
                <a:latin typeface="Arial" panose="020B0604020202020204" pitchFamily="34" charset="0"/>
                <a:cs typeface="Arial" panose="020B0604020202020204" pitchFamily="34" charset="0"/>
              </a:rPr>
              <a:t>SIMM(single </a:t>
            </a:r>
            <a:r>
              <a:rPr lang="es-CR" sz="2400" dirty="0" err="1">
                <a:latin typeface="Arial" panose="020B0604020202020204" pitchFamily="34" charset="0"/>
                <a:cs typeface="Arial" panose="020B0604020202020204" pitchFamily="34" charset="0"/>
              </a:rPr>
              <a:t>In-line</a:t>
            </a:r>
            <a:r>
              <a:rPr lang="es-CR" sz="2400" dirty="0">
                <a:latin typeface="Arial" panose="020B0604020202020204" pitchFamily="34" charset="0"/>
                <a:cs typeface="Arial" panose="020B0604020202020204" pitchFamily="34" charset="0"/>
              </a:rPr>
              <a:t> </a:t>
            </a:r>
            <a:r>
              <a:rPr lang="es-CR" sz="2400" dirty="0" err="1">
                <a:latin typeface="Arial" panose="020B0604020202020204" pitchFamily="34" charset="0"/>
                <a:cs typeface="Arial" panose="020B0604020202020204" pitchFamily="34" charset="0"/>
              </a:rPr>
              <a:t>Memory</a:t>
            </a:r>
            <a:r>
              <a:rPr lang="es-CR" sz="2400" dirty="0">
                <a:latin typeface="Arial" panose="020B0604020202020204" pitchFamily="34" charset="0"/>
                <a:cs typeface="Arial" panose="020B0604020202020204" pitchFamily="34" charset="0"/>
              </a:rPr>
              <a:t> Module), de color claro</a:t>
            </a:r>
          </a:p>
        </p:txBody>
      </p:sp>
      <p:pic>
        <p:nvPicPr>
          <p:cNvPr id="4" name="Imagen 3">
            <a:extLst>
              <a:ext uri="{FF2B5EF4-FFF2-40B4-BE49-F238E27FC236}">
                <a16:creationId xmlns:a16="http://schemas.microsoft.com/office/drawing/2014/main" id="{A8AB596C-2F31-49D8-A835-8FB46EF6070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54954" y="1785937"/>
            <a:ext cx="9189195" cy="2428876"/>
          </a:xfrm>
          <a:prstGeom prst="rect">
            <a:avLst/>
          </a:prstGeom>
          <a:noFill/>
          <a:ln>
            <a:noFill/>
          </a:ln>
        </p:spPr>
      </p:pic>
    </p:spTree>
    <p:extLst>
      <p:ext uri="{BB962C8B-B14F-4D97-AF65-F5344CB8AC3E}">
        <p14:creationId xmlns:p14="http://schemas.microsoft.com/office/powerpoint/2010/main" val="1812201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BE74B8-140A-4F1C-97C9-25CB107BC8DA}"/>
              </a:ext>
            </a:extLst>
          </p:cNvPr>
          <p:cNvSpPr>
            <a:spLocks noGrp="1"/>
          </p:cNvSpPr>
          <p:nvPr>
            <p:ph type="ctrTitle"/>
          </p:nvPr>
        </p:nvSpPr>
        <p:spPr>
          <a:xfrm>
            <a:off x="1154955" y="99420"/>
            <a:ext cx="8825658" cy="3143844"/>
          </a:xfrm>
        </p:spPr>
        <p:txBody>
          <a:bodyPr/>
          <a:lstStyle/>
          <a:p>
            <a:r>
              <a:rPr lang="es-ES" sz="2400" dirty="0">
                <a:latin typeface="Arial" panose="020B0604020202020204" pitchFamily="34" charset="0"/>
                <a:cs typeface="Arial" panose="020B0604020202020204" pitchFamily="34" charset="0"/>
              </a:rPr>
              <a:t>- </a:t>
            </a:r>
            <a:r>
              <a:rPr lang="es-ES" sz="2400" b="1" u="sng" dirty="0">
                <a:latin typeface="Arial" panose="020B0604020202020204" pitchFamily="34" charset="0"/>
                <a:cs typeface="Arial" panose="020B0604020202020204" pitchFamily="34" charset="0"/>
              </a:rPr>
              <a:t>Conjunto de chips o </a:t>
            </a:r>
            <a:r>
              <a:rPr lang="es-ES" sz="2400" b="1" i="1" u="sng" dirty="0">
                <a:latin typeface="Arial" panose="020B0604020202020204" pitchFamily="34" charset="0"/>
                <a:cs typeface="Arial" panose="020B0604020202020204" pitchFamily="34" charset="0"/>
              </a:rPr>
              <a:t>chipset: </a:t>
            </a:r>
            <a:r>
              <a:rPr lang="es-ES" sz="2400" dirty="0">
                <a:latin typeface="Arial" panose="020B0604020202020204" pitchFamily="34" charset="0"/>
                <a:cs typeface="Arial" panose="020B0604020202020204" pitchFamily="34" charset="0"/>
              </a:rPr>
              <a:t>El chipset es un conjunto (set) de circuitos lógicos (chips) que ayudan a que el procesador y los componentes del PC se comuniquen con los dispositivos conectados a la placa base y los controlen. El chipset realiza las funciones siguientes:</a:t>
            </a:r>
            <a:br>
              <a:rPr lang="es-CR" sz="2400" dirty="0">
                <a:latin typeface="Arial" panose="020B0604020202020204" pitchFamily="34" charset="0"/>
                <a:cs typeface="Arial" panose="020B0604020202020204" pitchFamily="34" charset="0"/>
              </a:rPr>
            </a:br>
            <a:endParaRPr lang="es-CR" dirty="0"/>
          </a:p>
        </p:txBody>
      </p:sp>
      <p:sp>
        <p:nvSpPr>
          <p:cNvPr id="3" name="Subtítulo 2">
            <a:extLst>
              <a:ext uri="{FF2B5EF4-FFF2-40B4-BE49-F238E27FC236}">
                <a16:creationId xmlns:a16="http://schemas.microsoft.com/office/drawing/2014/main" id="{7DAD354B-DCBD-4045-BA7E-4F93A2FE77CB}"/>
              </a:ext>
            </a:extLst>
          </p:cNvPr>
          <p:cNvSpPr>
            <a:spLocks noGrp="1"/>
          </p:cNvSpPr>
          <p:nvPr>
            <p:ph type="subTitle" idx="1"/>
          </p:nvPr>
        </p:nvSpPr>
        <p:spPr>
          <a:xfrm>
            <a:off x="1154955" y="2143125"/>
            <a:ext cx="8825658" cy="4500563"/>
          </a:xfrm>
        </p:spPr>
        <p:txBody>
          <a:bodyPr/>
          <a:lstStyle/>
          <a:p>
            <a:r>
              <a:rPr lang="es-ES" sz="2400" cap="none" dirty="0">
                <a:latin typeface="Arial" panose="020B0604020202020204" pitchFamily="34" charset="0"/>
                <a:cs typeface="Arial" panose="020B0604020202020204" pitchFamily="34" charset="0"/>
              </a:rPr>
              <a:t>-Controla la transmisión de datos, las instrucciones y las señales de control que fluyen entre la CPU y el resto de elementos del sistema.</a:t>
            </a:r>
          </a:p>
          <a:p>
            <a:endParaRPr lang="es-ES" sz="2400" cap="none" dirty="0">
              <a:latin typeface="Arial" panose="020B0604020202020204" pitchFamily="34" charset="0"/>
              <a:cs typeface="Arial" panose="020B0604020202020204" pitchFamily="34" charset="0"/>
            </a:endParaRPr>
          </a:p>
          <a:p>
            <a:r>
              <a:rPr lang="es-ES" sz="2400" cap="none" dirty="0">
                <a:latin typeface="Arial" panose="020B0604020202020204" pitchFamily="34" charset="0"/>
                <a:cs typeface="Arial" panose="020B0604020202020204" pitchFamily="34" charset="0"/>
              </a:rPr>
              <a:t>-Maneja la transferencia de datos entre la CPU, la memoria y los dispositivos periféricos.</a:t>
            </a:r>
          </a:p>
          <a:p>
            <a:endParaRPr lang="es-ES" sz="2400" cap="none" dirty="0">
              <a:latin typeface="Arial" panose="020B0604020202020204" pitchFamily="34" charset="0"/>
              <a:cs typeface="Arial" panose="020B0604020202020204" pitchFamily="34" charset="0"/>
            </a:endParaRPr>
          </a:p>
          <a:p>
            <a:r>
              <a:rPr lang="es-ES" sz="2400" cap="none" dirty="0">
                <a:latin typeface="Arial" panose="020B0604020202020204" pitchFamily="34" charset="0"/>
                <a:cs typeface="Arial" panose="020B0604020202020204" pitchFamily="34" charset="0"/>
              </a:rPr>
              <a:t>-</a:t>
            </a:r>
            <a:r>
              <a:rPr lang="es-ES" sz="2400" cap="none" dirty="0"/>
              <a:t>Ofrece soporte para el bus de expansión (más conocido como ranuras de entrada/salida</a:t>
            </a:r>
            <a:endParaRPr lang="es-CR" sz="2400" cap="none" dirty="0">
              <a:latin typeface="Arial" panose="020B0604020202020204" pitchFamily="34" charset="0"/>
              <a:cs typeface="Arial" panose="020B0604020202020204" pitchFamily="34" charset="0"/>
            </a:endParaRPr>
          </a:p>
          <a:p>
            <a:endParaRPr lang="es-CR" cap="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8796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1000"/>
                                        <p:tgtEl>
                                          <p:spTgt spid="3">
                                            <p:txEl>
                                              <p:pRg st="2" end="2"/>
                                            </p:txEl>
                                          </p:spTgt>
                                        </p:tgtEl>
                                      </p:cBhvr>
                                    </p:animEffect>
                                    <p:anim calcmode="lin" valueType="num">
                                      <p:cBhvr>
                                        <p:cTn id="1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barn(inVertical)">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6E2B93-2672-4261-99C3-AC82D3DD3C3E}"/>
              </a:ext>
            </a:extLst>
          </p:cNvPr>
          <p:cNvSpPr>
            <a:spLocks noGrp="1"/>
          </p:cNvSpPr>
          <p:nvPr>
            <p:ph type="ctrTitle"/>
          </p:nvPr>
        </p:nvSpPr>
        <p:spPr>
          <a:xfrm>
            <a:off x="1154955" y="0"/>
            <a:ext cx="8825658" cy="861421"/>
          </a:xfrm>
        </p:spPr>
        <p:txBody>
          <a:bodyPr/>
          <a:lstStyle/>
          <a:p>
            <a:r>
              <a:rPr lang="es-ES" sz="2400" dirty="0">
                <a:latin typeface="Arial" panose="020B0604020202020204" pitchFamily="34" charset="0"/>
                <a:cs typeface="Arial" panose="020B0604020202020204" pitchFamily="34" charset="0"/>
              </a:rPr>
              <a:t>Los Chipset se clasifican en </a:t>
            </a:r>
            <a:r>
              <a:rPr lang="es-ES" sz="2400" b="1" i="1" dirty="0" err="1">
                <a:latin typeface="Arial" panose="020B0604020202020204" pitchFamily="34" charset="0"/>
                <a:cs typeface="Arial" panose="020B0604020202020204" pitchFamily="34" charset="0"/>
              </a:rPr>
              <a:t>Northbridge</a:t>
            </a:r>
            <a:r>
              <a:rPr lang="es-ES" sz="2400" b="1" i="1" dirty="0">
                <a:latin typeface="Arial" panose="020B0604020202020204" pitchFamily="34" charset="0"/>
                <a:cs typeface="Arial" panose="020B0604020202020204" pitchFamily="34" charset="0"/>
              </a:rPr>
              <a:t> </a:t>
            </a:r>
            <a:r>
              <a:rPr lang="es-ES" sz="2400" b="1" dirty="0">
                <a:latin typeface="Arial" panose="020B0604020202020204" pitchFamily="34" charset="0"/>
                <a:cs typeface="Arial" panose="020B0604020202020204" pitchFamily="34" charset="0"/>
              </a:rPr>
              <a:t>(puente norte) y </a:t>
            </a:r>
            <a:r>
              <a:rPr lang="es-ES" sz="2400" b="1" i="1" dirty="0" err="1">
                <a:latin typeface="Arial" panose="020B0604020202020204" pitchFamily="34" charset="0"/>
                <a:cs typeface="Arial" panose="020B0604020202020204" pitchFamily="34" charset="0"/>
              </a:rPr>
              <a:t>Southbridge</a:t>
            </a:r>
            <a:r>
              <a:rPr lang="es-ES" sz="2400" b="1" i="1" dirty="0">
                <a:latin typeface="Arial" panose="020B0604020202020204" pitchFamily="34" charset="0"/>
                <a:cs typeface="Arial" panose="020B0604020202020204" pitchFamily="34" charset="0"/>
              </a:rPr>
              <a:t> </a:t>
            </a:r>
            <a:r>
              <a:rPr lang="es-ES" sz="2400" b="1" dirty="0">
                <a:latin typeface="Arial" panose="020B0604020202020204" pitchFamily="34" charset="0"/>
                <a:cs typeface="Arial" panose="020B0604020202020204" pitchFamily="34" charset="0"/>
              </a:rPr>
              <a:t>(puente sur)</a:t>
            </a:r>
            <a:endParaRPr lang="es-CR" sz="2400" dirty="0">
              <a:latin typeface="Arial" panose="020B0604020202020204" pitchFamily="34" charset="0"/>
              <a:cs typeface="Arial" panose="020B0604020202020204" pitchFamily="34" charset="0"/>
            </a:endParaRPr>
          </a:p>
        </p:txBody>
      </p:sp>
      <p:sp>
        <p:nvSpPr>
          <p:cNvPr id="3" name="Subtítulo 2">
            <a:extLst>
              <a:ext uri="{FF2B5EF4-FFF2-40B4-BE49-F238E27FC236}">
                <a16:creationId xmlns:a16="http://schemas.microsoft.com/office/drawing/2014/main" id="{627C9632-22AF-4F26-943E-4D0236BA39AC}"/>
              </a:ext>
            </a:extLst>
          </p:cNvPr>
          <p:cNvSpPr>
            <a:spLocks noGrp="1"/>
          </p:cNvSpPr>
          <p:nvPr>
            <p:ph type="subTitle" idx="1"/>
          </p:nvPr>
        </p:nvSpPr>
        <p:spPr>
          <a:xfrm>
            <a:off x="1154954" y="928983"/>
            <a:ext cx="5603033" cy="5671842"/>
          </a:xfrm>
        </p:spPr>
        <p:txBody>
          <a:bodyPr>
            <a:normAutofit lnSpcReduction="10000"/>
          </a:bodyPr>
          <a:lstStyle/>
          <a:p>
            <a:r>
              <a:rPr lang="es-ES" b="1" dirty="0"/>
              <a:t>. </a:t>
            </a:r>
            <a:r>
              <a:rPr lang="es-ES" b="1" i="1" dirty="0" err="1"/>
              <a:t>Northbridge</a:t>
            </a:r>
            <a:r>
              <a:rPr lang="es-ES" b="1" i="1" dirty="0"/>
              <a:t> </a:t>
            </a:r>
            <a:r>
              <a:rPr lang="es-ES" b="1" dirty="0"/>
              <a:t>(puente norte)</a:t>
            </a:r>
          </a:p>
          <a:p>
            <a:r>
              <a:rPr lang="es-ES" sz="2400" cap="none" dirty="0">
                <a:latin typeface="Arial" panose="020B0604020202020204" pitchFamily="34" charset="0"/>
                <a:cs typeface="Arial" panose="020B0604020202020204" pitchFamily="34" charset="0"/>
              </a:rPr>
              <a:t>Controla las funciones de acceso desde y hacia el microprocesador, la memoria RAM y el puerto AGP(El adaptador de gráficos y la memoria) o PCI </a:t>
            </a:r>
            <a:r>
              <a:rPr lang="es-ES" sz="2400" cap="none" dirty="0" err="1">
                <a:latin typeface="Arial" panose="020B0604020202020204" pitchFamily="34" charset="0"/>
                <a:cs typeface="Arial" panose="020B0604020202020204" pitchFamily="34" charset="0"/>
              </a:rPr>
              <a:t>express</a:t>
            </a:r>
            <a:r>
              <a:rPr lang="es-ES" sz="2400" cap="none" dirty="0">
                <a:latin typeface="Arial" panose="020B0604020202020204" pitchFamily="34" charset="0"/>
                <a:cs typeface="Arial" panose="020B0604020202020204" pitchFamily="34" charset="0"/>
              </a:rPr>
              <a:t> (para las tarjetas gráficas) y las comunicaciones con el </a:t>
            </a:r>
            <a:r>
              <a:rPr lang="es-ES" sz="2400" cap="none" dirty="0" err="1">
                <a:latin typeface="Arial" panose="020B0604020202020204" pitchFamily="34" charset="0"/>
                <a:cs typeface="Arial" panose="020B0604020202020204" pitchFamily="34" charset="0"/>
              </a:rPr>
              <a:t>southbridge</a:t>
            </a:r>
            <a:r>
              <a:rPr lang="es-ES" sz="2400" cap="none" dirty="0">
                <a:latin typeface="Arial" panose="020B0604020202020204" pitchFamily="34" charset="0"/>
                <a:cs typeface="Arial" panose="020B0604020202020204" pitchFamily="34" charset="0"/>
              </a:rPr>
              <a:t>.</a:t>
            </a:r>
          </a:p>
          <a:p>
            <a:r>
              <a:rPr lang="es-ES" b="1" i="1" dirty="0"/>
              <a:t>. </a:t>
            </a:r>
            <a:r>
              <a:rPr lang="es-ES" b="1" i="1" dirty="0" err="1"/>
              <a:t>Southbridge</a:t>
            </a:r>
            <a:r>
              <a:rPr lang="es-ES" b="1" i="1" dirty="0"/>
              <a:t> </a:t>
            </a:r>
            <a:r>
              <a:rPr lang="es-ES" b="1" dirty="0"/>
              <a:t>(puente sur)</a:t>
            </a:r>
          </a:p>
          <a:p>
            <a:r>
              <a:rPr lang="es-ES" sz="2400" cap="none" dirty="0">
                <a:latin typeface="Arial" panose="020B0604020202020204" pitchFamily="34" charset="0"/>
                <a:cs typeface="Arial" panose="020B0604020202020204" pitchFamily="34" charset="0"/>
              </a:rPr>
              <a:t>Es el responsable de la conexión de la CPU con los componentes más lentos</a:t>
            </a:r>
            <a:r>
              <a:rPr lang="es-CR" sz="2400" cap="none" dirty="0">
                <a:latin typeface="Arial" panose="020B0604020202020204" pitchFamily="34" charset="0"/>
                <a:cs typeface="Arial" panose="020B0604020202020204" pitchFamily="34" charset="0"/>
              </a:rPr>
              <a:t> </a:t>
            </a:r>
            <a:r>
              <a:rPr lang="es-ES" sz="2400" cap="none" dirty="0">
                <a:latin typeface="Arial" panose="020B0604020202020204" pitchFamily="34" charset="0"/>
                <a:cs typeface="Arial" panose="020B0604020202020204" pitchFamily="34" charset="0"/>
              </a:rPr>
              <a:t>del sistema. Algunos de estos componentes son los dispositivos periféricos. El </a:t>
            </a:r>
            <a:r>
              <a:rPr lang="es-ES" sz="2400" cap="none" dirty="0" err="1">
                <a:latin typeface="Arial" panose="020B0604020202020204" pitchFamily="34" charset="0"/>
                <a:cs typeface="Arial" panose="020B0604020202020204" pitchFamily="34" charset="0"/>
              </a:rPr>
              <a:t>Southbridge</a:t>
            </a:r>
            <a:r>
              <a:rPr lang="es-ES" sz="2400" cap="none" dirty="0">
                <a:latin typeface="Arial" panose="020B0604020202020204" pitchFamily="34" charset="0"/>
                <a:cs typeface="Arial" panose="020B0604020202020204" pitchFamily="34" charset="0"/>
              </a:rPr>
              <a:t> no está conectado a la CPU y se comunica con ella indirectamente</a:t>
            </a:r>
            <a:r>
              <a:rPr lang="es-CR" sz="2400" cap="none" dirty="0">
                <a:latin typeface="Arial" panose="020B0604020202020204" pitchFamily="34" charset="0"/>
                <a:cs typeface="Arial" panose="020B0604020202020204" pitchFamily="34" charset="0"/>
              </a:rPr>
              <a:t> </a:t>
            </a:r>
            <a:r>
              <a:rPr lang="es-ES" sz="2400" cap="none" dirty="0" err="1">
                <a:latin typeface="Arial" panose="020B0604020202020204" pitchFamily="34" charset="0"/>
                <a:cs typeface="Arial" panose="020B0604020202020204" pitchFamily="34" charset="0"/>
              </a:rPr>
              <a:t>através</a:t>
            </a:r>
            <a:r>
              <a:rPr lang="es-ES" sz="2400" cap="none" dirty="0">
                <a:latin typeface="Arial" panose="020B0604020202020204" pitchFamily="34" charset="0"/>
                <a:cs typeface="Arial" panose="020B0604020202020204" pitchFamily="34" charset="0"/>
              </a:rPr>
              <a:t> del </a:t>
            </a:r>
            <a:r>
              <a:rPr lang="es-ES" sz="2400" cap="none" dirty="0" err="1">
                <a:latin typeface="Arial" panose="020B0604020202020204" pitchFamily="34" charset="0"/>
                <a:cs typeface="Arial" panose="020B0604020202020204" pitchFamily="34" charset="0"/>
              </a:rPr>
              <a:t>northbridge</a:t>
            </a:r>
            <a:r>
              <a:rPr lang="es-ES" sz="2400" cap="none" dirty="0">
                <a:latin typeface="Arial" panose="020B0604020202020204" pitchFamily="34" charset="0"/>
                <a:cs typeface="Arial" panose="020B0604020202020204" pitchFamily="34" charset="0"/>
              </a:rPr>
              <a:t>.</a:t>
            </a:r>
            <a:endParaRPr lang="es-CR" sz="2400" cap="none" dirty="0">
              <a:latin typeface="Arial" panose="020B0604020202020204" pitchFamily="34" charset="0"/>
              <a:cs typeface="Arial" panose="020B0604020202020204" pitchFamily="34" charset="0"/>
            </a:endParaRPr>
          </a:p>
          <a:p>
            <a:endParaRPr lang="es-CR" dirty="0"/>
          </a:p>
        </p:txBody>
      </p:sp>
      <p:pic>
        <p:nvPicPr>
          <p:cNvPr id="4" name="Imagen 3">
            <a:extLst>
              <a:ext uri="{FF2B5EF4-FFF2-40B4-BE49-F238E27FC236}">
                <a16:creationId xmlns:a16="http://schemas.microsoft.com/office/drawing/2014/main" id="{42055828-F137-4F48-9170-AB2C8B899DF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862763" y="1032871"/>
            <a:ext cx="5038726" cy="5239342"/>
          </a:xfrm>
          <a:prstGeom prst="rect">
            <a:avLst/>
          </a:prstGeom>
          <a:noFill/>
          <a:ln>
            <a:noFill/>
          </a:ln>
        </p:spPr>
      </p:pic>
    </p:spTree>
    <p:extLst>
      <p:ext uri="{BB962C8B-B14F-4D97-AF65-F5344CB8AC3E}">
        <p14:creationId xmlns:p14="http://schemas.microsoft.com/office/powerpoint/2010/main" val="2005486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barn(inVertical)">
                                      <p:cBhvr>
                                        <p:cTn id="11" dur="500"/>
                                        <p:tgtEl>
                                          <p:spTgt spid="3">
                                            <p:txEl>
                                              <p:pRg st="0" end="0"/>
                                            </p:txEl>
                                          </p:spTgt>
                                        </p:tgtEl>
                                      </p:cBhvr>
                                    </p:animEffect>
                                  </p:childTnLst>
                                </p:cTn>
                              </p:par>
                              <p:par>
                                <p:cTn id="12" presetID="16" presetClass="entr" presetSubtype="21"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barn(inVertical)">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barn(inVertical)">
                                      <p:cBhvr>
                                        <p:cTn id="19" dur="500"/>
                                        <p:tgtEl>
                                          <p:spTgt spid="3">
                                            <p:txEl>
                                              <p:pRg st="2" end="2"/>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arn(inVertical)">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2C0889A2-562D-4F32-B65E-AAF60F4FA8CF}"/>
              </a:ext>
            </a:extLst>
          </p:cNvPr>
          <p:cNvSpPr>
            <a:spLocks noGrp="1"/>
          </p:cNvSpPr>
          <p:nvPr>
            <p:ph type="subTitle" idx="1"/>
          </p:nvPr>
        </p:nvSpPr>
        <p:spPr>
          <a:xfrm>
            <a:off x="340567" y="285750"/>
            <a:ext cx="5631608" cy="5700712"/>
          </a:xfrm>
        </p:spPr>
        <p:txBody>
          <a:bodyPr>
            <a:normAutofit/>
          </a:bodyPr>
          <a:lstStyle/>
          <a:p>
            <a:pPr marL="342900" indent="-342900">
              <a:buFontTx/>
              <a:buChar char="-"/>
            </a:pPr>
            <a:r>
              <a:rPr lang="es-ES" b="1" cap="none" dirty="0">
                <a:solidFill>
                  <a:schemeClr val="tx1"/>
                </a:solidFill>
                <a:latin typeface="Arial" panose="020B0604020202020204" pitchFamily="34" charset="0"/>
                <a:cs typeface="Arial" panose="020B0604020202020204" pitchFamily="34" charset="0"/>
              </a:rPr>
              <a:t>La BIOS: </a:t>
            </a:r>
            <a:r>
              <a:rPr lang="es-ES" cap="none" dirty="0">
                <a:latin typeface="Arial" panose="020B0604020202020204" pitchFamily="34" charset="0"/>
                <a:cs typeface="Arial" panose="020B0604020202020204" pitchFamily="34" charset="0"/>
              </a:rPr>
              <a:t>el sistema básico de entrada/salida </a:t>
            </a:r>
            <a:r>
              <a:rPr lang="es-ES" i="1" cap="none" dirty="0">
                <a:latin typeface="Arial" panose="020B0604020202020204" pitchFamily="34" charset="0"/>
                <a:cs typeface="Arial" panose="020B0604020202020204" pitchFamily="34" charset="0"/>
              </a:rPr>
              <a:t>(</a:t>
            </a:r>
            <a:r>
              <a:rPr lang="es-ES" i="1" cap="none" dirty="0" err="1">
                <a:latin typeface="Arial" panose="020B0604020202020204" pitchFamily="34" charset="0"/>
                <a:cs typeface="Arial" panose="020B0604020202020204" pitchFamily="34" charset="0"/>
              </a:rPr>
              <a:t>basic</a:t>
            </a:r>
            <a:r>
              <a:rPr lang="es-ES" i="1" cap="none" dirty="0">
                <a:latin typeface="Arial" panose="020B0604020202020204" pitchFamily="34" charset="0"/>
                <a:cs typeface="Arial" panose="020B0604020202020204" pitchFamily="34" charset="0"/>
              </a:rPr>
              <a:t> input/output </a:t>
            </a:r>
            <a:r>
              <a:rPr lang="es-ES" i="1" cap="none" dirty="0" err="1">
                <a:latin typeface="Arial" panose="020B0604020202020204" pitchFamily="34" charset="0"/>
                <a:cs typeface="Arial" panose="020B0604020202020204" pitchFamily="34" charset="0"/>
              </a:rPr>
              <a:t>system</a:t>
            </a:r>
            <a:r>
              <a:rPr lang="es-ES" i="1" cap="none" dirty="0">
                <a:latin typeface="Arial" panose="020B0604020202020204" pitchFamily="34" charset="0"/>
                <a:cs typeface="Arial" panose="020B0604020202020204" pitchFamily="34" charset="0"/>
              </a:rPr>
              <a:t>) </a:t>
            </a:r>
            <a:r>
              <a:rPr lang="es-ES" cap="none" dirty="0">
                <a:latin typeface="Arial" panose="020B0604020202020204" pitchFamily="34" charset="0"/>
                <a:cs typeface="Arial" panose="020B0604020202020204" pitchFamily="34" charset="0"/>
              </a:rPr>
              <a:t>es un pequeño conjunto de</a:t>
            </a:r>
            <a:r>
              <a:rPr lang="es-ES" i="1" cap="none" dirty="0">
                <a:latin typeface="Arial" panose="020B0604020202020204" pitchFamily="34" charset="0"/>
                <a:cs typeface="Arial" panose="020B0604020202020204" pitchFamily="34" charset="0"/>
              </a:rPr>
              <a:t> </a:t>
            </a:r>
            <a:r>
              <a:rPr lang="es-ES" cap="none" dirty="0">
                <a:latin typeface="Arial" panose="020B0604020202020204" pitchFamily="34" charset="0"/>
                <a:cs typeface="Arial" panose="020B0604020202020204" pitchFamily="34" charset="0"/>
              </a:rPr>
              <a:t>programas almacenados en una memoria EPROM</a:t>
            </a:r>
            <a:r>
              <a:rPr lang="es-ES" i="1" cap="none" dirty="0">
                <a:latin typeface="Arial" panose="020B0604020202020204" pitchFamily="34" charset="0"/>
                <a:cs typeface="Arial" panose="020B0604020202020204" pitchFamily="34" charset="0"/>
              </a:rPr>
              <a:t> </a:t>
            </a:r>
            <a:r>
              <a:rPr lang="es-ES" cap="none" dirty="0">
                <a:latin typeface="Arial" panose="020B0604020202020204" pitchFamily="34" charset="0"/>
                <a:cs typeface="Arial" panose="020B0604020202020204" pitchFamily="34" charset="0"/>
              </a:rPr>
              <a:t>que permiten que el sistema se comunique con los</a:t>
            </a:r>
            <a:r>
              <a:rPr lang="es-ES" i="1" cap="none" dirty="0">
                <a:latin typeface="Arial" panose="020B0604020202020204" pitchFamily="34" charset="0"/>
                <a:cs typeface="Arial" panose="020B0604020202020204" pitchFamily="34" charset="0"/>
              </a:rPr>
              <a:t> </a:t>
            </a:r>
            <a:r>
              <a:rPr lang="es-ES" cap="none" dirty="0">
                <a:latin typeface="Arial" panose="020B0604020202020204" pitchFamily="34" charset="0"/>
                <a:cs typeface="Arial" panose="020B0604020202020204" pitchFamily="34" charset="0"/>
              </a:rPr>
              <a:t>dispositivos durante el proceso de arranque.</a:t>
            </a:r>
          </a:p>
          <a:p>
            <a:pPr marL="342900" indent="-342900">
              <a:buFontTx/>
              <a:buChar char="-"/>
            </a:pPr>
            <a:endParaRPr lang="es-ES" cap="none" dirty="0">
              <a:latin typeface="Arial" panose="020B0604020202020204" pitchFamily="34" charset="0"/>
              <a:cs typeface="Arial" panose="020B0604020202020204" pitchFamily="34" charset="0"/>
            </a:endParaRPr>
          </a:p>
          <a:p>
            <a:pPr marL="342900" indent="-342900">
              <a:buFontTx/>
              <a:buChar char="-"/>
            </a:pPr>
            <a:endParaRPr lang="es-CR" cap="none" dirty="0">
              <a:latin typeface="Arial" panose="020B0604020202020204" pitchFamily="34" charset="0"/>
              <a:cs typeface="Arial" panose="020B0604020202020204" pitchFamily="34" charset="0"/>
            </a:endParaRPr>
          </a:p>
          <a:p>
            <a:pPr marL="342900" indent="-342900">
              <a:buFontTx/>
              <a:buChar char="-"/>
            </a:pPr>
            <a:endParaRPr lang="es-CR" cap="none" dirty="0">
              <a:latin typeface="Arial" panose="020B0604020202020204" pitchFamily="34" charset="0"/>
              <a:cs typeface="Arial" panose="020B0604020202020204" pitchFamily="34" charset="0"/>
            </a:endParaRPr>
          </a:p>
          <a:p>
            <a:pPr marL="342900" indent="-342900">
              <a:buFontTx/>
              <a:buChar char="-"/>
            </a:pPr>
            <a:endParaRPr lang="es-CR" cap="none" dirty="0">
              <a:latin typeface="Arial" panose="020B0604020202020204" pitchFamily="34" charset="0"/>
              <a:cs typeface="Arial" panose="020B0604020202020204" pitchFamily="34" charset="0"/>
            </a:endParaRPr>
          </a:p>
          <a:p>
            <a:pPr marL="342900" indent="-342900">
              <a:buFontTx/>
              <a:buChar char="-"/>
            </a:pPr>
            <a:r>
              <a:rPr lang="es-ES" b="1" cap="none" dirty="0">
                <a:solidFill>
                  <a:schemeClr val="tx1"/>
                </a:solidFill>
                <a:latin typeface="Arial" panose="020B0604020202020204" pitchFamily="34" charset="0"/>
                <a:cs typeface="Arial" panose="020B0604020202020204" pitchFamily="34" charset="0"/>
              </a:rPr>
              <a:t>Ranuras de expansión o </a:t>
            </a:r>
            <a:r>
              <a:rPr lang="es-ES" b="1" i="1" cap="none" dirty="0">
                <a:solidFill>
                  <a:schemeClr val="tx1"/>
                </a:solidFill>
                <a:latin typeface="Arial" panose="020B0604020202020204" pitchFamily="34" charset="0"/>
                <a:cs typeface="Arial" panose="020B0604020202020204" pitchFamily="34" charset="0"/>
              </a:rPr>
              <a:t>slots: </a:t>
            </a:r>
            <a:r>
              <a:rPr lang="es-ES" cap="none" dirty="0">
                <a:latin typeface="Arial" panose="020B0604020202020204" pitchFamily="34" charset="0"/>
                <a:cs typeface="Arial" panose="020B0604020202020204" pitchFamily="34" charset="0"/>
              </a:rPr>
              <a:t>son las ranuras donde se introducen las tarjetas de expansión.</a:t>
            </a:r>
          </a:p>
          <a:p>
            <a:pPr marL="342900" indent="-342900">
              <a:buFontTx/>
              <a:buChar char="-"/>
            </a:pPr>
            <a:endParaRPr lang="es-ES" cap="none" dirty="0">
              <a:latin typeface="Arial" panose="020B0604020202020204" pitchFamily="34" charset="0"/>
              <a:cs typeface="Arial" panose="020B0604020202020204" pitchFamily="34" charset="0"/>
            </a:endParaRPr>
          </a:p>
          <a:p>
            <a:pPr marL="342900" indent="-342900">
              <a:buFontTx/>
              <a:buChar char="-"/>
            </a:pPr>
            <a:endParaRPr lang="es-CR" cap="none" dirty="0">
              <a:latin typeface="Arial" panose="020B0604020202020204" pitchFamily="34" charset="0"/>
              <a:cs typeface="Arial" panose="020B0604020202020204" pitchFamily="34" charset="0"/>
            </a:endParaRPr>
          </a:p>
        </p:txBody>
      </p:sp>
      <p:pic>
        <p:nvPicPr>
          <p:cNvPr id="1026" name="Picture 2" descr="BIOS - Wikipedia, la enciclopedia libre">
            <a:extLst>
              <a:ext uri="{FF2B5EF4-FFF2-40B4-BE49-F238E27FC236}">
                <a16:creationId xmlns:a16="http://schemas.microsoft.com/office/drawing/2014/main" id="{84A58C46-A7DF-4D44-A760-6C5DA17C83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7055" y="285750"/>
            <a:ext cx="1657351" cy="12430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 Cómo Actualizar BIOS PC en Windows 7 / 8 / 10【100% COMPATIBLE】">
            <a:extLst>
              <a:ext uri="{FF2B5EF4-FFF2-40B4-BE49-F238E27FC236}">
                <a16:creationId xmlns:a16="http://schemas.microsoft.com/office/drawing/2014/main" id="{64AD4FA9-E058-4EEB-ABA8-A618DCBAC0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9827" y="1764508"/>
            <a:ext cx="3610444" cy="2048504"/>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4D7516F3-55F4-4773-95B1-C7F75BD56C0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096000" y="4329116"/>
            <a:ext cx="3827145" cy="2014536"/>
          </a:xfrm>
          <a:prstGeom prst="rect">
            <a:avLst/>
          </a:prstGeom>
          <a:noFill/>
          <a:ln>
            <a:noFill/>
          </a:ln>
        </p:spPr>
      </p:pic>
    </p:spTree>
    <p:extLst>
      <p:ext uri="{BB962C8B-B14F-4D97-AF65-F5344CB8AC3E}">
        <p14:creationId xmlns:p14="http://schemas.microsoft.com/office/powerpoint/2010/main" val="612467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1026"/>
                                        </p:tgtEl>
                                        <p:attrNameLst>
                                          <p:attrName>style.visibility</p:attrName>
                                        </p:attrNameLst>
                                      </p:cBhvr>
                                      <p:to>
                                        <p:strVal val="visible"/>
                                      </p:to>
                                    </p:set>
                                    <p:animEffect transition="in" filter="wipe(down)">
                                      <p:cBhvr>
                                        <p:cTn id="14" dur="580">
                                          <p:stCondLst>
                                            <p:cond delay="0"/>
                                          </p:stCondLst>
                                        </p:cTn>
                                        <p:tgtEl>
                                          <p:spTgt spid="1026"/>
                                        </p:tgtEl>
                                      </p:cBhvr>
                                    </p:animEffect>
                                    <p:anim calcmode="lin" valueType="num">
                                      <p:cBhvr>
                                        <p:cTn id="15" dur="1822" tmFilter="0,0; 0.14,0.36; 0.43,0.73; 0.71,0.91; 1.0,1.0">
                                          <p:stCondLst>
                                            <p:cond delay="0"/>
                                          </p:stCondLst>
                                        </p:cTn>
                                        <p:tgtEl>
                                          <p:spTgt spid="1026"/>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1026"/>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1026"/>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1026"/>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1026"/>
                                        </p:tgtEl>
                                        <p:attrNameLst>
                                          <p:attrName>ppt_y</p:attrName>
                                        </p:attrNameLst>
                                      </p:cBhvr>
                                      <p:tavLst>
                                        <p:tav tm="0" fmla="#ppt_y-sin(pi*$)/81">
                                          <p:val>
                                            <p:fltVal val="0"/>
                                          </p:val>
                                        </p:tav>
                                        <p:tav tm="100000">
                                          <p:val>
                                            <p:fltVal val="1"/>
                                          </p:val>
                                        </p:tav>
                                      </p:tavLst>
                                    </p:anim>
                                    <p:animScale>
                                      <p:cBhvr>
                                        <p:cTn id="20" dur="26">
                                          <p:stCondLst>
                                            <p:cond delay="650"/>
                                          </p:stCondLst>
                                        </p:cTn>
                                        <p:tgtEl>
                                          <p:spTgt spid="1026"/>
                                        </p:tgtEl>
                                      </p:cBhvr>
                                      <p:to x="100000" y="60000"/>
                                    </p:animScale>
                                    <p:animScale>
                                      <p:cBhvr>
                                        <p:cTn id="21" dur="166" decel="50000">
                                          <p:stCondLst>
                                            <p:cond delay="676"/>
                                          </p:stCondLst>
                                        </p:cTn>
                                        <p:tgtEl>
                                          <p:spTgt spid="1026"/>
                                        </p:tgtEl>
                                      </p:cBhvr>
                                      <p:to x="100000" y="100000"/>
                                    </p:animScale>
                                    <p:animScale>
                                      <p:cBhvr>
                                        <p:cTn id="22" dur="26">
                                          <p:stCondLst>
                                            <p:cond delay="1312"/>
                                          </p:stCondLst>
                                        </p:cTn>
                                        <p:tgtEl>
                                          <p:spTgt spid="1026"/>
                                        </p:tgtEl>
                                      </p:cBhvr>
                                      <p:to x="100000" y="80000"/>
                                    </p:animScale>
                                    <p:animScale>
                                      <p:cBhvr>
                                        <p:cTn id="23" dur="166" decel="50000">
                                          <p:stCondLst>
                                            <p:cond delay="1338"/>
                                          </p:stCondLst>
                                        </p:cTn>
                                        <p:tgtEl>
                                          <p:spTgt spid="1026"/>
                                        </p:tgtEl>
                                      </p:cBhvr>
                                      <p:to x="100000" y="100000"/>
                                    </p:animScale>
                                    <p:animScale>
                                      <p:cBhvr>
                                        <p:cTn id="24" dur="26">
                                          <p:stCondLst>
                                            <p:cond delay="1642"/>
                                          </p:stCondLst>
                                        </p:cTn>
                                        <p:tgtEl>
                                          <p:spTgt spid="1026"/>
                                        </p:tgtEl>
                                      </p:cBhvr>
                                      <p:to x="100000" y="90000"/>
                                    </p:animScale>
                                    <p:animScale>
                                      <p:cBhvr>
                                        <p:cTn id="25" dur="166" decel="50000">
                                          <p:stCondLst>
                                            <p:cond delay="1668"/>
                                          </p:stCondLst>
                                        </p:cTn>
                                        <p:tgtEl>
                                          <p:spTgt spid="1026"/>
                                        </p:tgtEl>
                                      </p:cBhvr>
                                      <p:to x="100000" y="100000"/>
                                    </p:animScale>
                                    <p:animScale>
                                      <p:cBhvr>
                                        <p:cTn id="26" dur="26">
                                          <p:stCondLst>
                                            <p:cond delay="1808"/>
                                          </p:stCondLst>
                                        </p:cTn>
                                        <p:tgtEl>
                                          <p:spTgt spid="1026"/>
                                        </p:tgtEl>
                                      </p:cBhvr>
                                      <p:to x="100000" y="95000"/>
                                    </p:animScale>
                                    <p:animScale>
                                      <p:cBhvr>
                                        <p:cTn id="27" dur="166" decel="50000">
                                          <p:stCondLst>
                                            <p:cond delay="1834"/>
                                          </p:stCondLst>
                                        </p:cTn>
                                        <p:tgtEl>
                                          <p:spTgt spid="1026"/>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45" presetClass="entr" presetSubtype="0" fill="hold" nodeType="clickEffect">
                                  <p:stCondLst>
                                    <p:cond delay="0"/>
                                  </p:stCondLst>
                                  <p:childTnLst>
                                    <p:set>
                                      <p:cBhvr>
                                        <p:cTn id="31" dur="1" fill="hold">
                                          <p:stCondLst>
                                            <p:cond delay="0"/>
                                          </p:stCondLst>
                                        </p:cTn>
                                        <p:tgtEl>
                                          <p:spTgt spid="1028"/>
                                        </p:tgtEl>
                                        <p:attrNameLst>
                                          <p:attrName>style.visibility</p:attrName>
                                        </p:attrNameLst>
                                      </p:cBhvr>
                                      <p:to>
                                        <p:strVal val="visible"/>
                                      </p:to>
                                    </p:set>
                                    <p:animEffect transition="in" filter="fade">
                                      <p:cBhvr>
                                        <p:cTn id="32" dur="2000"/>
                                        <p:tgtEl>
                                          <p:spTgt spid="1028"/>
                                        </p:tgtEl>
                                      </p:cBhvr>
                                    </p:animEffect>
                                    <p:anim calcmode="lin" valueType="num">
                                      <p:cBhvr>
                                        <p:cTn id="33" dur="2000" fill="hold"/>
                                        <p:tgtEl>
                                          <p:spTgt spid="1028"/>
                                        </p:tgtEl>
                                        <p:attrNameLst>
                                          <p:attrName>ppt_w</p:attrName>
                                        </p:attrNameLst>
                                      </p:cBhvr>
                                      <p:tavLst>
                                        <p:tav tm="0" fmla="#ppt_w*sin(2.5*pi*$)">
                                          <p:val>
                                            <p:fltVal val="0"/>
                                          </p:val>
                                        </p:tav>
                                        <p:tav tm="100000">
                                          <p:val>
                                            <p:fltVal val="1"/>
                                          </p:val>
                                        </p:tav>
                                      </p:tavLst>
                                    </p:anim>
                                    <p:anim calcmode="lin" valueType="num">
                                      <p:cBhvr>
                                        <p:cTn id="34" dur="2000" fill="hold"/>
                                        <p:tgtEl>
                                          <p:spTgt spid="1028"/>
                                        </p:tgtEl>
                                        <p:attrNameLst>
                                          <p:attrName>ppt_h</p:attrName>
                                        </p:attrNameLst>
                                      </p:cBhvr>
                                      <p:tavLst>
                                        <p:tav tm="0">
                                          <p:val>
                                            <p:strVal val="#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1000"/>
                                        <p:tgtEl>
                                          <p:spTgt spid="3">
                                            <p:txEl>
                                              <p:pRg st="5" end="5"/>
                                            </p:txEl>
                                          </p:spTgt>
                                        </p:tgtEl>
                                      </p:cBhvr>
                                    </p:animEffect>
                                    <p:anim calcmode="lin" valueType="num">
                                      <p:cBhvr>
                                        <p:cTn id="4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randombar(horizontal)">
                                      <p:cBhvr>
                                        <p:cTn id="4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FC3B6889-2FDE-4B5A-A073-59AFA76BBB19}"/>
              </a:ext>
            </a:extLst>
          </p:cNvPr>
          <p:cNvSpPr>
            <a:spLocks noGrp="1"/>
          </p:cNvSpPr>
          <p:nvPr>
            <p:ph type="subTitle" idx="1"/>
          </p:nvPr>
        </p:nvSpPr>
        <p:spPr>
          <a:xfrm>
            <a:off x="297706" y="428624"/>
            <a:ext cx="5202982" cy="6143625"/>
          </a:xfrm>
        </p:spPr>
        <p:txBody>
          <a:bodyPr>
            <a:normAutofit/>
          </a:bodyPr>
          <a:lstStyle/>
          <a:p>
            <a:pPr marL="342900" indent="-342900">
              <a:buFontTx/>
              <a:buChar char="-"/>
            </a:pPr>
            <a:r>
              <a:rPr lang="es-ES" sz="2400" b="1" cap="none" dirty="0">
                <a:solidFill>
                  <a:schemeClr val="tx1"/>
                </a:solidFill>
                <a:latin typeface="Arial" panose="020B0604020202020204" pitchFamily="34" charset="0"/>
                <a:cs typeface="Arial" panose="020B0604020202020204" pitchFamily="34" charset="0"/>
              </a:rPr>
              <a:t>Conectores externos: </a:t>
            </a:r>
            <a:r>
              <a:rPr lang="es-ES" sz="2400" cap="none" dirty="0">
                <a:latin typeface="Arial" panose="020B0604020202020204" pitchFamily="34" charset="0"/>
                <a:cs typeface="Arial" panose="020B0604020202020204" pitchFamily="34" charset="0"/>
              </a:rPr>
              <a:t>permiten que los dispositivos externos se comuniquen con la CPU, como, por ejemplo, el teclado o el ratón.</a:t>
            </a:r>
          </a:p>
          <a:p>
            <a:pPr marL="342900" indent="-342900">
              <a:buFontTx/>
              <a:buChar char="-"/>
            </a:pPr>
            <a:endParaRPr lang="es-ES" sz="2400" cap="none" dirty="0">
              <a:latin typeface="Arial" panose="020B0604020202020204" pitchFamily="34" charset="0"/>
              <a:cs typeface="Arial" panose="020B0604020202020204" pitchFamily="34" charset="0"/>
            </a:endParaRPr>
          </a:p>
          <a:p>
            <a:pPr marL="342900" indent="-342900">
              <a:buFontTx/>
              <a:buChar char="-"/>
            </a:pPr>
            <a:endParaRPr lang="es-ES" sz="2400" cap="none" dirty="0">
              <a:latin typeface="Arial" panose="020B0604020202020204" pitchFamily="34" charset="0"/>
              <a:cs typeface="Arial" panose="020B0604020202020204" pitchFamily="34" charset="0"/>
            </a:endParaRPr>
          </a:p>
          <a:p>
            <a:endParaRPr lang="es-CR" sz="2400" cap="none" dirty="0">
              <a:latin typeface="Arial" panose="020B0604020202020204" pitchFamily="34" charset="0"/>
              <a:cs typeface="Arial" panose="020B0604020202020204" pitchFamily="34" charset="0"/>
            </a:endParaRPr>
          </a:p>
          <a:p>
            <a:pPr marL="342900" indent="-342900">
              <a:buFontTx/>
              <a:buChar char="-"/>
            </a:pPr>
            <a:r>
              <a:rPr lang="es-ES" sz="2400" b="1" cap="none" dirty="0">
                <a:solidFill>
                  <a:schemeClr val="tx1"/>
                </a:solidFill>
                <a:latin typeface="Arial" panose="020B0604020202020204" pitchFamily="34" charset="0"/>
                <a:cs typeface="Arial" panose="020B0604020202020204" pitchFamily="34" charset="0"/>
              </a:rPr>
              <a:t>Conectores internos: </a:t>
            </a:r>
            <a:r>
              <a:rPr lang="es-ES" sz="2400" cap="none" dirty="0">
                <a:latin typeface="Arial" panose="020B0604020202020204" pitchFamily="34" charset="0"/>
                <a:cs typeface="Arial" panose="020B0604020202020204" pitchFamily="34" charset="0"/>
              </a:rPr>
              <a:t>son los conectores para los dispositivos internos, como el disco duro, la unidad de </a:t>
            </a:r>
            <a:r>
              <a:rPr lang="es-ES" sz="2400" cap="none" dirty="0" err="1">
                <a:latin typeface="Arial" panose="020B0604020202020204" pitchFamily="34" charset="0"/>
                <a:cs typeface="Arial" panose="020B0604020202020204" pitchFamily="34" charset="0"/>
              </a:rPr>
              <a:t>dvd</a:t>
            </a:r>
            <a:r>
              <a:rPr lang="es-ES" sz="2400" cap="none" dirty="0">
                <a:latin typeface="Arial" panose="020B0604020202020204" pitchFamily="34" charset="0"/>
                <a:cs typeface="Arial" panose="020B0604020202020204" pitchFamily="34" charset="0"/>
              </a:rPr>
              <a:t>, etc.</a:t>
            </a:r>
          </a:p>
          <a:p>
            <a:pPr marL="342900" indent="-342900">
              <a:buFontTx/>
              <a:buChar char="-"/>
            </a:pPr>
            <a:endParaRPr lang="es-CR" sz="2400" cap="none" dirty="0">
              <a:latin typeface="Arial" panose="020B0604020202020204" pitchFamily="34" charset="0"/>
              <a:cs typeface="Arial" panose="020B0604020202020204" pitchFamily="34" charset="0"/>
            </a:endParaRPr>
          </a:p>
          <a:p>
            <a:endParaRPr lang="es-CR" dirty="0"/>
          </a:p>
        </p:txBody>
      </p:sp>
      <p:pic>
        <p:nvPicPr>
          <p:cNvPr id="2052" name="Picture 4" descr="Puertos del ordenador">
            <a:extLst>
              <a:ext uri="{FF2B5EF4-FFF2-40B4-BE49-F238E27FC236}">
                <a16:creationId xmlns:a16="http://schemas.microsoft.com/office/drawing/2014/main" id="{AECDC071-C51E-4C59-A822-985DBE2190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0688" y="628649"/>
            <a:ext cx="4905196" cy="215741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ara qué sirve cada uno de los conectores de la placa base?">
            <a:extLst>
              <a:ext uri="{FF2B5EF4-FFF2-40B4-BE49-F238E27FC236}">
                <a16:creationId xmlns:a16="http://schemas.microsoft.com/office/drawing/2014/main" id="{95D8AC47-043F-4C00-AA3C-5587E1BE9E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500436"/>
            <a:ext cx="3571875" cy="2790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275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2052"/>
                                        </p:tgtEl>
                                        <p:attrNameLst>
                                          <p:attrName>style.visibility</p:attrName>
                                        </p:attrNameLst>
                                      </p:cBhvr>
                                      <p:to>
                                        <p:strVal val="visible"/>
                                      </p:to>
                                    </p:set>
                                    <p:anim calcmode="lin" valueType="num">
                                      <p:cBhvr>
                                        <p:cTn id="14" dur="1000" fill="hold"/>
                                        <p:tgtEl>
                                          <p:spTgt spid="2052"/>
                                        </p:tgtEl>
                                        <p:attrNameLst>
                                          <p:attrName>ppt_w</p:attrName>
                                        </p:attrNameLst>
                                      </p:cBhvr>
                                      <p:tavLst>
                                        <p:tav tm="0">
                                          <p:val>
                                            <p:fltVal val="0"/>
                                          </p:val>
                                        </p:tav>
                                        <p:tav tm="100000">
                                          <p:val>
                                            <p:strVal val="#ppt_w"/>
                                          </p:val>
                                        </p:tav>
                                      </p:tavLst>
                                    </p:anim>
                                    <p:anim calcmode="lin" valueType="num">
                                      <p:cBhvr>
                                        <p:cTn id="15" dur="1000" fill="hold"/>
                                        <p:tgtEl>
                                          <p:spTgt spid="2052"/>
                                        </p:tgtEl>
                                        <p:attrNameLst>
                                          <p:attrName>ppt_h</p:attrName>
                                        </p:attrNameLst>
                                      </p:cBhvr>
                                      <p:tavLst>
                                        <p:tav tm="0">
                                          <p:val>
                                            <p:fltVal val="0"/>
                                          </p:val>
                                        </p:tav>
                                        <p:tav tm="100000">
                                          <p:val>
                                            <p:strVal val="#ppt_h"/>
                                          </p:val>
                                        </p:tav>
                                      </p:tavLst>
                                    </p:anim>
                                    <p:anim calcmode="lin" valueType="num">
                                      <p:cBhvr>
                                        <p:cTn id="16" dur="1000" fill="hold"/>
                                        <p:tgtEl>
                                          <p:spTgt spid="2052"/>
                                        </p:tgtEl>
                                        <p:attrNameLst>
                                          <p:attrName>style.rotation</p:attrName>
                                        </p:attrNameLst>
                                      </p:cBhvr>
                                      <p:tavLst>
                                        <p:tav tm="0">
                                          <p:val>
                                            <p:fltVal val="90"/>
                                          </p:val>
                                        </p:tav>
                                        <p:tav tm="100000">
                                          <p:val>
                                            <p:fltVal val="0"/>
                                          </p:val>
                                        </p:tav>
                                      </p:tavLst>
                                    </p:anim>
                                    <p:animEffect transition="in" filter="fade">
                                      <p:cBhvr>
                                        <p:cTn id="17" dur="1000"/>
                                        <p:tgtEl>
                                          <p:spTgt spid="2052"/>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1000"/>
                                        <p:tgtEl>
                                          <p:spTgt spid="3">
                                            <p:txEl>
                                              <p:pRg st="4" end="4"/>
                                            </p:txEl>
                                          </p:spTgt>
                                        </p:tgtEl>
                                      </p:cBhvr>
                                    </p:animEffect>
                                    <p:anim calcmode="lin" valueType="num">
                                      <p:cBhvr>
                                        <p:cTn id="2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2054"/>
                                        </p:tgtEl>
                                        <p:attrNameLst>
                                          <p:attrName>style.visibility</p:attrName>
                                        </p:attrNameLst>
                                      </p:cBhvr>
                                      <p:to>
                                        <p:strVal val="visible"/>
                                      </p:to>
                                    </p:set>
                                    <p:animEffect transition="in" filter="randombar(horizontal)">
                                      <p:cBhvr>
                                        <p:cTn id="29"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945B602B-EA8D-4207-8F7F-1F2F6C505934}"/>
              </a:ext>
            </a:extLst>
          </p:cNvPr>
          <p:cNvSpPr>
            <a:spLocks noGrp="1"/>
          </p:cNvSpPr>
          <p:nvPr>
            <p:ph type="subTitle" idx="1"/>
          </p:nvPr>
        </p:nvSpPr>
        <p:spPr>
          <a:xfrm>
            <a:off x="1154955" y="642938"/>
            <a:ext cx="4941045" cy="5414961"/>
          </a:xfrm>
        </p:spPr>
        <p:txBody>
          <a:bodyPr>
            <a:normAutofit lnSpcReduction="10000"/>
          </a:bodyPr>
          <a:lstStyle/>
          <a:p>
            <a:pPr marL="342900" indent="-342900">
              <a:buFontTx/>
              <a:buChar char="-"/>
            </a:pPr>
            <a:r>
              <a:rPr lang="es-ES" sz="2400" b="1" dirty="0">
                <a:solidFill>
                  <a:schemeClr val="tx1"/>
                </a:solidFill>
                <a:latin typeface="Arial" panose="020B0604020202020204" pitchFamily="34" charset="0"/>
                <a:cs typeface="Arial" panose="020B0604020202020204" pitchFamily="34" charset="0"/>
              </a:rPr>
              <a:t>Conectores de energía: </a:t>
            </a:r>
            <a:r>
              <a:rPr lang="es-ES" sz="2400" cap="none" dirty="0">
                <a:latin typeface="Arial" panose="020B0604020202020204" pitchFamily="34" charset="0"/>
                <a:cs typeface="Arial" panose="020B0604020202020204" pitchFamily="34" charset="0"/>
              </a:rPr>
              <a:t>A los que se conectan los cables de la fuente de alimentación para que la placa base y otros componentes reciban la electricidad.</a:t>
            </a:r>
          </a:p>
          <a:p>
            <a:pPr marL="342900" indent="-342900">
              <a:buFontTx/>
              <a:buChar char="-"/>
            </a:pPr>
            <a:endParaRPr lang="es-ES" sz="2400" dirty="0">
              <a:latin typeface="Arial" panose="020B0604020202020204" pitchFamily="34" charset="0"/>
              <a:cs typeface="Arial" panose="020B0604020202020204" pitchFamily="34" charset="0"/>
            </a:endParaRPr>
          </a:p>
          <a:p>
            <a:pPr marL="342900" indent="-342900">
              <a:buFontTx/>
              <a:buChar char="-"/>
            </a:pPr>
            <a:endParaRPr lang="es-CR" sz="2400" dirty="0">
              <a:latin typeface="Arial" panose="020B0604020202020204" pitchFamily="34" charset="0"/>
              <a:cs typeface="Arial" panose="020B0604020202020204" pitchFamily="34" charset="0"/>
            </a:endParaRPr>
          </a:p>
          <a:p>
            <a:r>
              <a:rPr lang="es-ES" sz="2400" dirty="0">
                <a:solidFill>
                  <a:schemeClr val="tx1"/>
                </a:solidFill>
                <a:latin typeface="Arial" panose="020B0604020202020204" pitchFamily="34" charset="0"/>
                <a:cs typeface="Arial" panose="020B0604020202020204" pitchFamily="34" charset="0"/>
              </a:rPr>
              <a:t>- </a:t>
            </a:r>
            <a:r>
              <a:rPr lang="es-ES" sz="2400" b="1" dirty="0">
                <a:solidFill>
                  <a:schemeClr val="tx1"/>
                </a:solidFill>
                <a:latin typeface="Arial" panose="020B0604020202020204" pitchFamily="34" charset="0"/>
                <a:cs typeface="Arial" panose="020B0604020202020204" pitchFamily="34" charset="0"/>
              </a:rPr>
              <a:t>La batería: </a:t>
            </a:r>
            <a:r>
              <a:rPr lang="es-ES" sz="2400" cap="none" dirty="0">
                <a:latin typeface="Arial" panose="020B0604020202020204" pitchFamily="34" charset="0"/>
                <a:cs typeface="Arial" panose="020B0604020202020204" pitchFamily="34" charset="0"/>
              </a:rPr>
              <a:t>Gracias a ella, se puede almacenar la configuración del sistema usada durante la secuencia de arranque del ordenador, como la fecha, la hora, la </a:t>
            </a:r>
            <a:r>
              <a:rPr lang="es-ES" sz="2400" i="1" cap="none" dirty="0" err="1">
                <a:latin typeface="Arial" panose="020B0604020202020204" pitchFamily="34" charset="0"/>
                <a:cs typeface="Arial" panose="020B0604020202020204" pitchFamily="34" charset="0"/>
              </a:rPr>
              <a:t>password</a:t>
            </a:r>
            <a:r>
              <a:rPr lang="es-ES" sz="2400" cap="none" dirty="0">
                <a:latin typeface="Arial" panose="020B0604020202020204" pitchFamily="34" charset="0"/>
                <a:cs typeface="Arial" panose="020B0604020202020204" pitchFamily="34" charset="0"/>
              </a:rPr>
              <a:t> y los parámetros de la BIOS, etc.</a:t>
            </a:r>
            <a:endParaRPr lang="es-CR" sz="2400" cap="none" dirty="0">
              <a:latin typeface="Arial" panose="020B0604020202020204" pitchFamily="34" charset="0"/>
              <a:cs typeface="Arial" panose="020B0604020202020204" pitchFamily="34" charset="0"/>
            </a:endParaRPr>
          </a:p>
          <a:p>
            <a:endParaRPr lang="es-CR" dirty="0"/>
          </a:p>
        </p:txBody>
      </p:sp>
      <p:pic>
        <p:nvPicPr>
          <p:cNvPr id="3074" name="Picture 2" descr="La Tarjeta Madre : enero 2013">
            <a:extLst>
              <a:ext uri="{FF2B5EF4-FFF2-40B4-BE49-F238E27FC236}">
                <a16:creationId xmlns:a16="http://schemas.microsoft.com/office/drawing/2014/main" id="{C6FC5E0B-D45E-4A8B-AE6A-DE791DCCC1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999440"/>
            <a:ext cx="4343400" cy="235097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Errores del CMOS - Joshua Marius - LeThe Online">
            <a:extLst>
              <a:ext uri="{FF2B5EF4-FFF2-40B4-BE49-F238E27FC236}">
                <a16:creationId xmlns:a16="http://schemas.microsoft.com/office/drawing/2014/main" id="{821691A4-DC80-4960-B2EF-F24A7B535F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8950" y="3706920"/>
            <a:ext cx="2857500" cy="2447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74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3074"/>
                                        </p:tgtEl>
                                        <p:attrNameLst>
                                          <p:attrName>style.visibility</p:attrName>
                                        </p:attrNameLst>
                                      </p:cBhvr>
                                      <p:to>
                                        <p:strVal val="visible"/>
                                      </p:to>
                                    </p:set>
                                    <p:animEffect transition="in" filter="wipe(down)">
                                      <p:cBhvr>
                                        <p:cTn id="14" dur="500"/>
                                        <p:tgtEl>
                                          <p:spTgt spid="3074"/>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076"/>
                                        </p:tgtEl>
                                        <p:attrNameLst>
                                          <p:attrName>style.visibility</p:attrName>
                                        </p:attrNameLst>
                                      </p:cBhvr>
                                      <p:to>
                                        <p:strVal val="visible"/>
                                      </p:to>
                                    </p:set>
                                    <p:animEffect transition="in" filter="wipe(down)">
                                      <p:cBhvr>
                                        <p:cTn id="26"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B7613A-F877-4130-A19F-0DD4E9099E82}"/>
              </a:ext>
            </a:extLst>
          </p:cNvPr>
          <p:cNvSpPr>
            <a:spLocks noGrp="1"/>
          </p:cNvSpPr>
          <p:nvPr>
            <p:ph type="ctrTitle"/>
          </p:nvPr>
        </p:nvSpPr>
        <p:spPr>
          <a:xfrm>
            <a:off x="1383555" y="-498571"/>
            <a:ext cx="8825658" cy="3329581"/>
          </a:xfrm>
        </p:spPr>
        <p:txBody>
          <a:bodyPr/>
          <a:lstStyle/>
          <a:p>
            <a:r>
              <a:rPr lang="es-ES" sz="2400" b="1" dirty="0"/>
              <a:t>Factores de forma de la placa base</a:t>
            </a:r>
            <a:br>
              <a:rPr lang="es-ES" sz="2400" b="1" dirty="0"/>
            </a:br>
            <a:br>
              <a:rPr lang="es-ES" sz="2400" b="1" dirty="0"/>
            </a:br>
            <a:r>
              <a:rPr lang="es-ES" sz="2400" dirty="0">
                <a:latin typeface="Arial" panose="020B0604020202020204" pitchFamily="34" charset="0"/>
                <a:cs typeface="Arial" panose="020B0604020202020204" pitchFamily="34" charset="0"/>
              </a:rPr>
              <a:t>El factor de forma de la placa base determina el tamaño y orientación de la placa con respecto a la caja, el tipo de fuente de alimentación necesaria y dicta los periféricos que pueden integrarse en la placa.</a:t>
            </a:r>
            <a:br>
              <a:rPr lang="es-CR" sz="2800" dirty="0">
                <a:latin typeface="Arial" panose="020B0604020202020204" pitchFamily="34" charset="0"/>
                <a:cs typeface="Arial" panose="020B0604020202020204" pitchFamily="34" charset="0"/>
              </a:rPr>
            </a:br>
            <a:endParaRPr lang="es-CR" sz="2800" dirty="0">
              <a:latin typeface="Arial" panose="020B0604020202020204" pitchFamily="34" charset="0"/>
              <a:cs typeface="Arial" panose="020B0604020202020204" pitchFamily="34" charset="0"/>
            </a:endParaRPr>
          </a:p>
        </p:txBody>
      </p:sp>
      <p:sp>
        <p:nvSpPr>
          <p:cNvPr id="3" name="Subtítulo 2">
            <a:extLst>
              <a:ext uri="{FF2B5EF4-FFF2-40B4-BE49-F238E27FC236}">
                <a16:creationId xmlns:a16="http://schemas.microsoft.com/office/drawing/2014/main" id="{4B3A312A-0D0C-4EFF-BE12-F96238E8CC71}"/>
              </a:ext>
            </a:extLst>
          </p:cNvPr>
          <p:cNvSpPr>
            <a:spLocks noGrp="1"/>
          </p:cNvSpPr>
          <p:nvPr>
            <p:ph type="subTitle" idx="1"/>
          </p:nvPr>
        </p:nvSpPr>
        <p:spPr>
          <a:xfrm>
            <a:off x="1383555" y="2423161"/>
            <a:ext cx="8825658" cy="4191952"/>
          </a:xfrm>
        </p:spPr>
        <p:txBody>
          <a:bodyPr>
            <a:normAutofit/>
          </a:bodyPr>
          <a:lstStyle/>
          <a:p>
            <a:r>
              <a:rPr lang="es-ES" b="1" cap="none" dirty="0">
                <a:latin typeface="Arial" panose="020B0604020202020204" pitchFamily="34" charset="0"/>
                <a:cs typeface="Arial" panose="020B0604020202020204" pitchFamily="34" charset="0"/>
              </a:rPr>
              <a:t>A</a:t>
            </a:r>
            <a:r>
              <a:rPr lang="es-ES" b="1" cap="none" dirty="0">
                <a:solidFill>
                  <a:schemeClr val="tx1"/>
                </a:solidFill>
                <a:latin typeface="Arial" panose="020B0604020202020204" pitchFamily="34" charset="0"/>
                <a:cs typeface="Arial" panose="020B0604020202020204" pitchFamily="34" charset="0"/>
              </a:rPr>
              <a:t>. ATX, </a:t>
            </a:r>
            <a:r>
              <a:rPr lang="es-ES" b="1" cap="none" dirty="0" err="1">
                <a:solidFill>
                  <a:schemeClr val="tx1"/>
                </a:solidFill>
                <a:latin typeface="Arial" panose="020B0604020202020204" pitchFamily="34" charset="0"/>
                <a:cs typeface="Arial" panose="020B0604020202020204" pitchFamily="34" charset="0"/>
              </a:rPr>
              <a:t>mini-atx</a:t>
            </a:r>
            <a:r>
              <a:rPr lang="es-ES" b="1" cap="none" dirty="0">
                <a:solidFill>
                  <a:schemeClr val="tx1"/>
                </a:solidFill>
                <a:latin typeface="Arial" panose="020B0604020202020204" pitchFamily="34" charset="0"/>
                <a:cs typeface="Arial" panose="020B0604020202020204" pitchFamily="34" charset="0"/>
              </a:rPr>
              <a:t> y </a:t>
            </a:r>
            <a:r>
              <a:rPr lang="es-ES" b="1" cap="none" dirty="0" err="1">
                <a:solidFill>
                  <a:schemeClr val="tx1"/>
                </a:solidFill>
                <a:latin typeface="Arial" panose="020B0604020202020204" pitchFamily="34" charset="0"/>
                <a:cs typeface="Arial" panose="020B0604020202020204" pitchFamily="34" charset="0"/>
              </a:rPr>
              <a:t>micro-atx</a:t>
            </a:r>
            <a:endParaRPr lang="es-CR" cap="none" dirty="0">
              <a:solidFill>
                <a:schemeClr val="tx1"/>
              </a:solidFill>
              <a:latin typeface="Arial" panose="020B0604020202020204" pitchFamily="34" charset="0"/>
              <a:cs typeface="Arial" panose="020B0604020202020204" pitchFamily="34" charset="0"/>
            </a:endParaRPr>
          </a:p>
          <a:p>
            <a:r>
              <a:rPr lang="es-ES" cap="none" dirty="0">
                <a:latin typeface="Arial" panose="020B0604020202020204" pitchFamily="34" charset="0"/>
                <a:cs typeface="Arial" panose="020B0604020202020204" pitchFamily="34" charset="0"/>
              </a:rPr>
              <a:t>Son actualmente las más populares, ya que ofrecen mayores ventajas:</a:t>
            </a:r>
            <a:endParaRPr lang="es-CR" cap="none" dirty="0">
              <a:latin typeface="Arial" panose="020B0604020202020204" pitchFamily="34" charset="0"/>
              <a:cs typeface="Arial" panose="020B0604020202020204" pitchFamily="34" charset="0"/>
            </a:endParaRPr>
          </a:p>
          <a:p>
            <a:r>
              <a:rPr lang="es-ES" cap="none" dirty="0">
                <a:latin typeface="Arial" panose="020B0604020202020204" pitchFamily="34" charset="0"/>
                <a:cs typeface="Arial" panose="020B0604020202020204" pitchFamily="34" charset="0"/>
              </a:rPr>
              <a:t>-Mejor disposición de sus componentes </a:t>
            </a:r>
            <a:endParaRPr lang="es-CR" cap="none" dirty="0">
              <a:latin typeface="Arial" panose="020B0604020202020204" pitchFamily="34" charset="0"/>
              <a:cs typeface="Arial" panose="020B0604020202020204" pitchFamily="34" charset="0"/>
            </a:endParaRPr>
          </a:p>
          <a:p>
            <a:r>
              <a:rPr lang="es-ES" cap="none" dirty="0">
                <a:latin typeface="Arial" panose="020B0604020202020204" pitchFamily="34" charset="0"/>
                <a:cs typeface="Arial" panose="020B0604020202020204" pitchFamily="34" charset="0"/>
              </a:rPr>
              <a:t>-Mejor colocación de la CPU y de la memoria, lejos de las tarjetas de expansión y cerca del ventilador de la fuente de alimentación para recibir aire fresco procedente de este.</a:t>
            </a:r>
            <a:endParaRPr lang="es-CR" cap="none" dirty="0">
              <a:latin typeface="Arial" panose="020B0604020202020204" pitchFamily="34" charset="0"/>
              <a:cs typeface="Arial" panose="020B0604020202020204" pitchFamily="34" charset="0"/>
            </a:endParaRPr>
          </a:p>
          <a:p>
            <a:r>
              <a:rPr lang="es-ES" cap="none" dirty="0">
                <a:latin typeface="Arial" panose="020B0604020202020204" pitchFamily="34" charset="0"/>
                <a:cs typeface="Arial" panose="020B0604020202020204" pitchFamily="34" charset="0"/>
              </a:rPr>
              <a:t>Los conectores de la fuente de alimentación tienen una sola pieza y un único conector, que además no se pueden conectar incorrectamente.</a:t>
            </a:r>
            <a:endParaRPr lang="es-CR" cap="none" dirty="0">
              <a:latin typeface="Arial" panose="020B0604020202020204" pitchFamily="34" charset="0"/>
              <a:cs typeface="Arial" panose="020B0604020202020204" pitchFamily="34" charset="0"/>
            </a:endParaRPr>
          </a:p>
          <a:p>
            <a:r>
              <a:rPr lang="es-ES" cap="none" dirty="0">
                <a:latin typeface="Arial" panose="020B0604020202020204" pitchFamily="34" charset="0"/>
                <a:cs typeface="Arial" panose="020B0604020202020204" pitchFamily="34" charset="0"/>
              </a:rPr>
              <a:t>- Los conectores para los dispositivos IDE y las disqueteras se sitúan más cerca, reduciendo la longitud de los cables.</a:t>
            </a:r>
            <a:endParaRPr lang="es-CR" cap="none" dirty="0">
              <a:latin typeface="Arial" panose="020B0604020202020204" pitchFamily="34" charset="0"/>
              <a:cs typeface="Arial" panose="020B0604020202020204" pitchFamily="34" charset="0"/>
            </a:endParaRPr>
          </a:p>
          <a:p>
            <a:endParaRPr lang="es-CR" dirty="0"/>
          </a:p>
        </p:txBody>
      </p:sp>
    </p:spTree>
    <p:extLst>
      <p:ext uri="{BB962C8B-B14F-4D97-AF65-F5344CB8AC3E}">
        <p14:creationId xmlns:p14="http://schemas.microsoft.com/office/powerpoint/2010/main" val="1117248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barn(inVertical)">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1000"/>
                                        <p:tgtEl>
                                          <p:spTgt spid="3">
                                            <p:txEl>
                                              <p:pRg st="4" end="4"/>
                                            </p:txEl>
                                          </p:spTgt>
                                        </p:tgtEl>
                                      </p:cBhvr>
                                    </p:animEffect>
                                    <p:anim calcmode="lin" valueType="num">
                                      <p:cBhvr>
                                        <p:cTn id="4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1000"/>
                                        <p:tgtEl>
                                          <p:spTgt spid="3">
                                            <p:txEl>
                                              <p:pRg st="5" end="5"/>
                                            </p:txEl>
                                          </p:spTgt>
                                        </p:tgtEl>
                                      </p:cBhvr>
                                    </p:animEffect>
                                    <p:anim calcmode="lin" valueType="num">
                                      <p:cBhvr>
                                        <p:cTn id="4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24A394F7-E3D4-4F7E-A17B-24A82326EBD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733675" y="623887"/>
            <a:ext cx="6281738" cy="5610226"/>
          </a:xfrm>
          <a:prstGeom prst="rect">
            <a:avLst/>
          </a:prstGeom>
          <a:noFill/>
          <a:ln>
            <a:noFill/>
          </a:ln>
        </p:spPr>
      </p:pic>
    </p:spTree>
    <p:extLst>
      <p:ext uri="{BB962C8B-B14F-4D97-AF65-F5344CB8AC3E}">
        <p14:creationId xmlns:p14="http://schemas.microsoft.com/office/powerpoint/2010/main" val="1307416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0E0411D8-7F84-41A7-AF47-7973E3F19B2D}"/>
              </a:ext>
            </a:extLst>
          </p:cNvPr>
          <p:cNvSpPr>
            <a:spLocks noGrp="1"/>
          </p:cNvSpPr>
          <p:nvPr>
            <p:ph type="subTitle" idx="1"/>
          </p:nvPr>
        </p:nvSpPr>
        <p:spPr>
          <a:xfrm>
            <a:off x="1154955" y="228600"/>
            <a:ext cx="8825658" cy="3729038"/>
          </a:xfrm>
        </p:spPr>
        <p:txBody>
          <a:bodyPr>
            <a:normAutofit lnSpcReduction="10000"/>
          </a:bodyPr>
          <a:lstStyle/>
          <a:p>
            <a:r>
              <a:rPr lang="es-ES" sz="2400" b="1" cap="none" dirty="0">
                <a:solidFill>
                  <a:schemeClr val="tx1"/>
                </a:solidFill>
                <a:latin typeface="Arial" panose="020B0604020202020204" pitchFamily="34" charset="0"/>
                <a:cs typeface="Arial" panose="020B0604020202020204" pitchFamily="34" charset="0"/>
              </a:rPr>
              <a:t>B. LPX y NLX</a:t>
            </a:r>
            <a:endParaRPr lang="es-CR" sz="2400" cap="none" dirty="0">
              <a:solidFill>
                <a:schemeClr val="tx1"/>
              </a:solidFill>
              <a:latin typeface="Arial" panose="020B0604020202020204" pitchFamily="34" charset="0"/>
              <a:cs typeface="Arial" panose="020B0604020202020204" pitchFamily="34" charset="0"/>
            </a:endParaRPr>
          </a:p>
          <a:p>
            <a:r>
              <a:rPr lang="es-ES" sz="2400" cap="none" dirty="0">
                <a:latin typeface="Arial" panose="020B0604020202020204" pitchFamily="34" charset="0"/>
                <a:cs typeface="Arial" panose="020B0604020202020204" pitchFamily="34" charset="0"/>
              </a:rPr>
              <a:t>Este tipo de forma lo utilizan muchos equipos de marca para ordenadores de sobremesa. La mayoría de las placas tienen integrados más periféricos de los usuales, como, por ejemplo, la tarjeta de red, la tarjeta de vídeo o la de sonido.</a:t>
            </a:r>
            <a:endParaRPr lang="es-CR" sz="2400" cap="none" dirty="0">
              <a:latin typeface="Arial" panose="020B0604020202020204" pitchFamily="34" charset="0"/>
              <a:cs typeface="Arial" panose="020B0604020202020204" pitchFamily="34" charset="0"/>
            </a:endParaRPr>
          </a:p>
          <a:p>
            <a:r>
              <a:rPr lang="es-ES" sz="2400" cap="none" dirty="0">
                <a:latin typeface="Arial" panose="020B0604020202020204" pitchFamily="34" charset="0"/>
                <a:cs typeface="Arial" panose="020B0604020202020204" pitchFamily="34" charset="0"/>
              </a:rPr>
              <a:t>Los slots para las tarjetas de expansión no se encuentran sobre la placa base, sino en un conector especial en el que están pinchadas llamado </a:t>
            </a:r>
            <a:r>
              <a:rPr lang="es-ES" sz="2400" cap="none" dirty="0" err="1">
                <a:latin typeface="Arial" panose="020B0604020202020204" pitchFamily="34" charset="0"/>
                <a:cs typeface="Arial" panose="020B0604020202020204" pitchFamily="34" charset="0"/>
              </a:rPr>
              <a:t>Riser</a:t>
            </a:r>
            <a:r>
              <a:rPr lang="es-ES" sz="2400" cap="none" dirty="0">
                <a:latin typeface="Arial" panose="020B0604020202020204" pitchFamily="34" charset="0"/>
                <a:cs typeface="Arial" panose="020B0604020202020204" pitchFamily="34" charset="0"/>
              </a:rPr>
              <a:t> </a:t>
            </a:r>
            <a:r>
              <a:rPr lang="es-ES" sz="2400" cap="none" dirty="0" err="1">
                <a:latin typeface="Arial" panose="020B0604020202020204" pitchFamily="34" charset="0"/>
                <a:cs typeface="Arial" panose="020B0604020202020204" pitchFamily="34" charset="0"/>
              </a:rPr>
              <a:t>Card</a:t>
            </a:r>
            <a:r>
              <a:rPr lang="es-ES" sz="2400" cap="none" dirty="0">
                <a:latin typeface="Arial" panose="020B0604020202020204" pitchFamily="34" charset="0"/>
                <a:cs typeface="Arial" panose="020B0604020202020204" pitchFamily="34" charset="0"/>
              </a:rPr>
              <a:t>( tarjeta elevadora o tarjeta de ranuras en vertical). El tamaño típico de estas placas es de 9 × 13 pulgadas.</a:t>
            </a:r>
            <a:endParaRPr lang="es-CR" sz="2400" cap="none" dirty="0">
              <a:latin typeface="Arial" panose="020B0604020202020204" pitchFamily="34" charset="0"/>
              <a:cs typeface="Arial" panose="020B0604020202020204" pitchFamily="34" charset="0"/>
            </a:endParaRPr>
          </a:p>
          <a:p>
            <a:endParaRPr lang="es-CR" dirty="0"/>
          </a:p>
        </p:txBody>
      </p:sp>
      <p:pic>
        <p:nvPicPr>
          <p:cNvPr id="4" name="Imagen 3" descr="Image result for lpx and nlx">
            <a:extLst>
              <a:ext uri="{FF2B5EF4-FFF2-40B4-BE49-F238E27FC236}">
                <a16:creationId xmlns:a16="http://schemas.microsoft.com/office/drawing/2014/main" id="{156FF758-7590-42A5-8D0E-DC7D839C206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09799" y="3957638"/>
            <a:ext cx="3659933" cy="2671762"/>
          </a:xfrm>
          <a:prstGeom prst="rect">
            <a:avLst/>
          </a:prstGeom>
          <a:noFill/>
          <a:ln>
            <a:noFill/>
          </a:ln>
        </p:spPr>
      </p:pic>
      <p:pic>
        <p:nvPicPr>
          <p:cNvPr id="5" name="Imagen 4" descr="Image result for lpx and nlx">
            <a:extLst>
              <a:ext uri="{FF2B5EF4-FFF2-40B4-BE49-F238E27FC236}">
                <a16:creationId xmlns:a16="http://schemas.microsoft.com/office/drawing/2014/main" id="{7CD7946A-D91D-44C6-8125-1CAE82506B1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224586" y="3957638"/>
            <a:ext cx="3362325" cy="2671762"/>
          </a:xfrm>
          <a:prstGeom prst="rect">
            <a:avLst/>
          </a:prstGeom>
          <a:noFill/>
          <a:ln>
            <a:noFill/>
          </a:ln>
        </p:spPr>
      </p:pic>
    </p:spTree>
    <p:extLst>
      <p:ext uri="{BB962C8B-B14F-4D97-AF65-F5344CB8AC3E}">
        <p14:creationId xmlns:p14="http://schemas.microsoft.com/office/powerpoint/2010/main" val="502441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inVertic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arn(inVertic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heel(1)">
                                      <p:cBhvr>
                                        <p:cTn id="17" dur="2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heel(1)">
                                      <p:cBhvr>
                                        <p:cTn id="2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827644D4-07CF-4387-87F3-A6B7AEEA579C}"/>
              </a:ext>
            </a:extLst>
          </p:cNvPr>
          <p:cNvSpPr>
            <a:spLocks noGrp="1"/>
          </p:cNvSpPr>
          <p:nvPr>
            <p:ph type="subTitle" idx="1"/>
          </p:nvPr>
        </p:nvSpPr>
        <p:spPr>
          <a:xfrm>
            <a:off x="1269255" y="419693"/>
            <a:ext cx="8825658" cy="5952532"/>
          </a:xfrm>
        </p:spPr>
        <p:txBody>
          <a:bodyPr/>
          <a:lstStyle/>
          <a:p>
            <a:r>
              <a:rPr lang="es-ES" b="1" cap="none" dirty="0">
                <a:solidFill>
                  <a:schemeClr val="tx1"/>
                </a:solidFill>
                <a:latin typeface="Arial" panose="020B0604020202020204" pitchFamily="34" charset="0"/>
                <a:cs typeface="Arial" panose="020B0604020202020204" pitchFamily="34" charset="0"/>
              </a:rPr>
              <a:t>C. </a:t>
            </a:r>
            <a:r>
              <a:rPr lang="es-ES" b="1" cap="none" dirty="0" err="1">
                <a:solidFill>
                  <a:schemeClr val="tx1"/>
                </a:solidFill>
                <a:latin typeface="Arial" panose="020B0604020202020204" pitchFamily="34" charset="0"/>
                <a:cs typeface="Arial" panose="020B0604020202020204" pitchFamily="34" charset="0"/>
              </a:rPr>
              <a:t>Btx</a:t>
            </a:r>
            <a:endParaRPr lang="es-CR" cap="none" dirty="0">
              <a:solidFill>
                <a:schemeClr val="tx1"/>
              </a:solidFill>
              <a:latin typeface="Arial" panose="020B0604020202020204" pitchFamily="34" charset="0"/>
              <a:cs typeface="Arial" panose="020B0604020202020204" pitchFamily="34" charset="0"/>
            </a:endParaRPr>
          </a:p>
          <a:p>
            <a:r>
              <a:rPr lang="es-ES" sz="2400" cap="none" dirty="0">
                <a:latin typeface="Arial" panose="020B0604020202020204" pitchFamily="34" charset="0"/>
                <a:cs typeface="Arial" panose="020B0604020202020204" pitchFamily="34" charset="0"/>
              </a:rPr>
              <a:t>El factor de forma BTX fue introducido por Intel a finales de 2004 para intentar solventar los problemas de refrigeración que tenían algunos procesadores, pero tuvo muy poca aceptación por parte de los fabricantes de placas base y de los usuarios.</a:t>
            </a:r>
            <a:endParaRPr lang="es-CR" sz="2400" cap="none" dirty="0">
              <a:latin typeface="Arial" panose="020B0604020202020204" pitchFamily="34" charset="0"/>
              <a:cs typeface="Arial" panose="020B0604020202020204" pitchFamily="34" charset="0"/>
            </a:endParaRPr>
          </a:p>
          <a:p>
            <a:endParaRPr lang="es-CR" dirty="0"/>
          </a:p>
        </p:txBody>
      </p:sp>
      <p:pic>
        <p:nvPicPr>
          <p:cNvPr id="4" name="Imagen 3" descr="Image result for btx motherboard">
            <a:extLst>
              <a:ext uri="{FF2B5EF4-FFF2-40B4-BE49-F238E27FC236}">
                <a16:creationId xmlns:a16="http://schemas.microsoft.com/office/drawing/2014/main" id="{6FDD871B-08C4-44D1-AA47-3ED591A4D11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537371" y="2600324"/>
            <a:ext cx="4535067" cy="3837983"/>
          </a:xfrm>
          <a:prstGeom prst="rect">
            <a:avLst/>
          </a:prstGeom>
          <a:noFill/>
          <a:ln>
            <a:noFill/>
          </a:ln>
        </p:spPr>
      </p:pic>
    </p:spTree>
    <p:extLst>
      <p:ext uri="{BB962C8B-B14F-4D97-AF65-F5344CB8AC3E}">
        <p14:creationId xmlns:p14="http://schemas.microsoft.com/office/powerpoint/2010/main" val="1925663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inVertic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ED149F4B-455B-43B3-BAFD-1D37AD328B8C}"/>
              </a:ext>
            </a:extLst>
          </p:cNvPr>
          <p:cNvSpPr>
            <a:spLocks noGrp="1"/>
          </p:cNvSpPr>
          <p:nvPr>
            <p:ph type="subTitle" idx="1"/>
          </p:nvPr>
        </p:nvSpPr>
        <p:spPr>
          <a:xfrm>
            <a:off x="1297831" y="248243"/>
            <a:ext cx="8825658" cy="5509620"/>
          </a:xfrm>
        </p:spPr>
        <p:txBody>
          <a:bodyPr/>
          <a:lstStyle/>
          <a:p>
            <a:r>
              <a:rPr lang="es-ES" sz="2400" b="1" cap="none" dirty="0">
                <a:solidFill>
                  <a:schemeClr val="tx1"/>
                </a:solidFill>
                <a:latin typeface="Arial" panose="020B0604020202020204" pitchFamily="34" charset="0"/>
                <a:cs typeface="Arial" panose="020B0604020202020204" pitchFamily="34" charset="0"/>
              </a:rPr>
              <a:t>D. </a:t>
            </a:r>
            <a:r>
              <a:rPr lang="es-ES" sz="2400" b="1" cap="none" dirty="0" err="1">
                <a:solidFill>
                  <a:schemeClr val="tx1"/>
                </a:solidFill>
                <a:latin typeface="Arial" panose="020B0604020202020204" pitchFamily="34" charset="0"/>
                <a:cs typeface="Arial" panose="020B0604020202020204" pitchFamily="34" charset="0"/>
              </a:rPr>
              <a:t>Mini-itx</a:t>
            </a:r>
            <a:r>
              <a:rPr lang="es-ES" sz="2400" b="1" cap="none" dirty="0">
                <a:solidFill>
                  <a:schemeClr val="tx1"/>
                </a:solidFill>
                <a:latin typeface="Arial" panose="020B0604020202020204" pitchFamily="34" charset="0"/>
                <a:cs typeface="Arial" panose="020B0604020202020204" pitchFamily="34" charset="0"/>
              </a:rPr>
              <a:t>, nano-</a:t>
            </a:r>
            <a:r>
              <a:rPr lang="es-ES" sz="2400" b="1" cap="none" dirty="0" err="1">
                <a:solidFill>
                  <a:schemeClr val="tx1"/>
                </a:solidFill>
                <a:latin typeface="Arial" panose="020B0604020202020204" pitchFamily="34" charset="0"/>
                <a:cs typeface="Arial" panose="020B0604020202020204" pitchFamily="34" charset="0"/>
              </a:rPr>
              <a:t>itx</a:t>
            </a:r>
            <a:r>
              <a:rPr lang="es-ES" sz="2400" b="1" cap="none" dirty="0">
                <a:solidFill>
                  <a:schemeClr val="tx1"/>
                </a:solidFill>
                <a:latin typeface="Arial" panose="020B0604020202020204" pitchFamily="34" charset="0"/>
                <a:cs typeface="Arial" panose="020B0604020202020204" pitchFamily="34" charset="0"/>
              </a:rPr>
              <a:t> y pico-</a:t>
            </a:r>
            <a:r>
              <a:rPr lang="es-ES" sz="2400" b="1" cap="none" dirty="0" err="1">
                <a:solidFill>
                  <a:schemeClr val="tx1"/>
                </a:solidFill>
                <a:latin typeface="Arial" panose="020B0604020202020204" pitchFamily="34" charset="0"/>
                <a:cs typeface="Arial" panose="020B0604020202020204" pitchFamily="34" charset="0"/>
              </a:rPr>
              <a:t>itx</a:t>
            </a:r>
            <a:endParaRPr lang="es-CR" sz="2400" cap="none" dirty="0">
              <a:solidFill>
                <a:schemeClr val="tx1"/>
              </a:solidFill>
              <a:latin typeface="Arial" panose="020B0604020202020204" pitchFamily="34" charset="0"/>
              <a:cs typeface="Arial" panose="020B0604020202020204" pitchFamily="34" charset="0"/>
            </a:endParaRPr>
          </a:p>
          <a:p>
            <a:r>
              <a:rPr lang="es-ES" sz="2400" cap="none" dirty="0">
                <a:latin typeface="Arial" panose="020B0604020202020204" pitchFamily="34" charset="0"/>
                <a:cs typeface="Arial" panose="020B0604020202020204" pitchFamily="34" charset="0"/>
              </a:rPr>
              <a:t>Diseñadas por VIA </a:t>
            </a:r>
            <a:r>
              <a:rPr lang="es-ES" sz="2400" cap="none" dirty="0" err="1">
                <a:latin typeface="Arial" panose="020B0604020202020204" pitchFamily="34" charset="0"/>
                <a:cs typeface="Arial" panose="020B0604020202020204" pitchFamily="34" charset="0"/>
              </a:rPr>
              <a:t>technologies</a:t>
            </a:r>
            <a:r>
              <a:rPr lang="es-ES" sz="2400" cap="none" dirty="0">
                <a:latin typeface="Arial" panose="020B0604020202020204" pitchFamily="34" charset="0"/>
                <a:cs typeface="Arial" panose="020B0604020202020204" pitchFamily="34" charset="0"/>
              </a:rPr>
              <a:t>, son las placas más pequeñas que existen en el mercado actual. Todas son compatibles con el estándar ATX, por lo que permiten la conexión de componentes diseñados para cualquier otro ordenador y su refrigeración suele ser mediante dispositivos pasivos.</a:t>
            </a:r>
            <a:endParaRPr lang="es-CR" sz="2400" cap="none" dirty="0">
              <a:latin typeface="Arial" panose="020B0604020202020204" pitchFamily="34" charset="0"/>
              <a:cs typeface="Arial" panose="020B0604020202020204" pitchFamily="34" charset="0"/>
            </a:endParaRPr>
          </a:p>
          <a:p>
            <a:endParaRPr lang="es-CR" dirty="0"/>
          </a:p>
        </p:txBody>
      </p:sp>
      <p:pic>
        <p:nvPicPr>
          <p:cNvPr id="4" name="Imagen 3" descr="Resultado de imagen para Mini-ITX, Nano-ITX y Pico-ITX">
            <a:extLst>
              <a:ext uri="{FF2B5EF4-FFF2-40B4-BE49-F238E27FC236}">
                <a16:creationId xmlns:a16="http://schemas.microsoft.com/office/drawing/2014/main" id="{DB2A4287-E131-45D6-965E-5815E4C063B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54467" y="2867024"/>
            <a:ext cx="9439702" cy="3248025"/>
          </a:xfrm>
          <a:prstGeom prst="rect">
            <a:avLst/>
          </a:prstGeom>
          <a:noFill/>
          <a:ln>
            <a:noFill/>
          </a:ln>
        </p:spPr>
      </p:pic>
    </p:spTree>
    <p:extLst>
      <p:ext uri="{BB962C8B-B14F-4D97-AF65-F5344CB8AC3E}">
        <p14:creationId xmlns:p14="http://schemas.microsoft.com/office/powerpoint/2010/main" val="2299448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inVertic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64946A5C-3E28-4E13-A55E-EF41708660D4}"/>
              </a:ext>
            </a:extLst>
          </p:cNvPr>
          <p:cNvSpPr>
            <a:spLocks noGrp="1"/>
          </p:cNvSpPr>
          <p:nvPr>
            <p:ph type="subTitle" idx="1"/>
          </p:nvPr>
        </p:nvSpPr>
        <p:spPr>
          <a:xfrm>
            <a:off x="1312117" y="476843"/>
            <a:ext cx="8825658" cy="6123982"/>
          </a:xfrm>
        </p:spPr>
        <p:txBody>
          <a:bodyPr/>
          <a:lstStyle/>
          <a:p>
            <a:endParaRPr lang="es-CR" dirty="0"/>
          </a:p>
        </p:txBody>
      </p:sp>
      <p:pic>
        <p:nvPicPr>
          <p:cNvPr id="4" name="Imagen 3">
            <a:extLst>
              <a:ext uri="{FF2B5EF4-FFF2-40B4-BE49-F238E27FC236}">
                <a16:creationId xmlns:a16="http://schemas.microsoft.com/office/drawing/2014/main" id="{B75B8BDA-992C-42D4-AE92-F5BA069A875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09637" y="257175"/>
            <a:ext cx="9377363" cy="6343650"/>
          </a:xfrm>
          <a:prstGeom prst="rect">
            <a:avLst/>
          </a:prstGeom>
          <a:noFill/>
          <a:ln>
            <a:noFill/>
          </a:ln>
        </p:spPr>
      </p:pic>
    </p:spTree>
    <p:extLst>
      <p:ext uri="{BB962C8B-B14F-4D97-AF65-F5344CB8AC3E}">
        <p14:creationId xmlns:p14="http://schemas.microsoft.com/office/powerpoint/2010/main" val="2058729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F0596C-5010-4ADB-B0BF-17F5D339A038}"/>
              </a:ext>
            </a:extLst>
          </p:cNvPr>
          <p:cNvSpPr>
            <a:spLocks noGrp="1"/>
          </p:cNvSpPr>
          <p:nvPr>
            <p:ph type="ctrTitle"/>
          </p:nvPr>
        </p:nvSpPr>
        <p:spPr>
          <a:xfrm>
            <a:off x="1087858" y="0"/>
            <a:ext cx="8825658" cy="942975"/>
          </a:xfrm>
        </p:spPr>
        <p:txBody>
          <a:bodyPr/>
          <a:lstStyle/>
          <a:p>
            <a:r>
              <a:rPr lang="es-ES" sz="2800" b="1" u="sng" dirty="0">
                <a:solidFill>
                  <a:schemeClr val="tx1"/>
                </a:solidFill>
              </a:rPr>
              <a:t>Zócalo </a:t>
            </a:r>
            <a:r>
              <a:rPr lang="es-ES" sz="2800" b="1" i="1" u="sng" dirty="0">
                <a:solidFill>
                  <a:schemeClr val="tx1"/>
                </a:solidFill>
              </a:rPr>
              <a:t>(socket) </a:t>
            </a:r>
            <a:r>
              <a:rPr lang="es-ES" sz="2800" b="1" u="sng" dirty="0">
                <a:solidFill>
                  <a:schemeClr val="tx1"/>
                </a:solidFill>
              </a:rPr>
              <a:t>del microprocesador</a:t>
            </a:r>
            <a:br>
              <a:rPr lang="es-CR" sz="2800" dirty="0"/>
            </a:br>
            <a:r>
              <a:rPr lang="es-ES" sz="2400" dirty="0">
                <a:latin typeface="Arial" panose="020B0604020202020204" pitchFamily="34" charset="0"/>
                <a:cs typeface="Arial" panose="020B0604020202020204" pitchFamily="34" charset="0"/>
              </a:rPr>
              <a:t>Es el conector en el que se inserta el microprocesador. </a:t>
            </a:r>
            <a:endParaRPr lang="es-CR" sz="2400" dirty="0">
              <a:latin typeface="Arial" panose="020B0604020202020204" pitchFamily="34" charset="0"/>
              <a:cs typeface="Arial" panose="020B0604020202020204" pitchFamily="34" charset="0"/>
            </a:endParaRPr>
          </a:p>
        </p:txBody>
      </p:sp>
      <p:sp>
        <p:nvSpPr>
          <p:cNvPr id="3" name="Subtítulo 2">
            <a:extLst>
              <a:ext uri="{FF2B5EF4-FFF2-40B4-BE49-F238E27FC236}">
                <a16:creationId xmlns:a16="http://schemas.microsoft.com/office/drawing/2014/main" id="{CEB35F6D-EF78-4F27-9FAF-C86912D171B1}"/>
              </a:ext>
            </a:extLst>
          </p:cNvPr>
          <p:cNvSpPr>
            <a:spLocks noGrp="1"/>
          </p:cNvSpPr>
          <p:nvPr>
            <p:ph type="subTitle" idx="1"/>
          </p:nvPr>
        </p:nvSpPr>
        <p:spPr>
          <a:xfrm>
            <a:off x="640604" y="971552"/>
            <a:ext cx="5202984" cy="2586038"/>
          </a:xfrm>
        </p:spPr>
        <p:txBody>
          <a:bodyPr>
            <a:normAutofit/>
          </a:bodyPr>
          <a:lstStyle/>
          <a:p>
            <a:r>
              <a:rPr lang="es-ES" b="1" i="1" dirty="0">
                <a:solidFill>
                  <a:schemeClr val="tx1"/>
                </a:solidFill>
              </a:rPr>
              <a:t>-</a:t>
            </a:r>
            <a:r>
              <a:rPr lang="es-ES" b="1" i="1" cap="none" dirty="0">
                <a:solidFill>
                  <a:schemeClr val="tx1"/>
                </a:solidFill>
                <a:latin typeface="Arial" panose="020B0604020202020204" pitchFamily="34" charset="0"/>
                <a:cs typeface="Arial" panose="020B0604020202020204" pitchFamily="34" charset="0"/>
              </a:rPr>
              <a:t>ZIF (</a:t>
            </a:r>
            <a:r>
              <a:rPr lang="es-ES" b="1" i="1" cap="none" dirty="0" err="1">
                <a:solidFill>
                  <a:schemeClr val="tx1"/>
                </a:solidFill>
                <a:latin typeface="Arial" panose="020B0604020202020204" pitchFamily="34" charset="0"/>
                <a:cs typeface="Arial" panose="020B0604020202020204" pitchFamily="34" charset="0"/>
              </a:rPr>
              <a:t>zero</a:t>
            </a:r>
            <a:r>
              <a:rPr lang="es-ES" b="1" i="1" cap="none" dirty="0">
                <a:solidFill>
                  <a:schemeClr val="tx1"/>
                </a:solidFill>
                <a:latin typeface="Arial" panose="020B0604020202020204" pitchFamily="34" charset="0"/>
                <a:cs typeface="Arial" panose="020B0604020202020204" pitchFamily="34" charset="0"/>
              </a:rPr>
              <a:t> </a:t>
            </a:r>
            <a:r>
              <a:rPr lang="es-ES" b="1" i="1" cap="none" dirty="0" err="1">
                <a:solidFill>
                  <a:schemeClr val="tx1"/>
                </a:solidFill>
                <a:latin typeface="Arial" panose="020B0604020202020204" pitchFamily="34" charset="0"/>
                <a:cs typeface="Arial" panose="020B0604020202020204" pitchFamily="34" charset="0"/>
              </a:rPr>
              <a:t>insertion</a:t>
            </a:r>
            <a:r>
              <a:rPr lang="es-ES" b="1" i="1" cap="none" dirty="0">
                <a:solidFill>
                  <a:schemeClr val="tx1"/>
                </a:solidFill>
                <a:latin typeface="Arial" panose="020B0604020202020204" pitchFamily="34" charset="0"/>
                <a:cs typeface="Arial" panose="020B0604020202020204" pitchFamily="34" charset="0"/>
              </a:rPr>
              <a:t> </a:t>
            </a:r>
            <a:r>
              <a:rPr lang="es-ES" b="1" i="1" cap="none" dirty="0" err="1">
                <a:solidFill>
                  <a:schemeClr val="tx1"/>
                </a:solidFill>
                <a:latin typeface="Arial" panose="020B0604020202020204" pitchFamily="34" charset="0"/>
                <a:cs typeface="Arial" panose="020B0604020202020204" pitchFamily="34" charset="0"/>
              </a:rPr>
              <a:t>force</a:t>
            </a:r>
            <a:r>
              <a:rPr lang="es-ES" b="1" i="1" cap="none" dirty="0">
                <a:solidFill>
                  <a:schemeClr val="tx1"/>
                </a:solidFill>
                <a:latin typeface="Arial" panose="020B0604020202020204" pitchFamily="34" charset="0"/>
                <a:cs typeface="Arial" panose="020B0604020202020204" pitchFamily="34" charset="0"/>
              </a:rPr>
              <a:t>).</a:t>
            </a:r>
            <a:r>
              <a:rPr lang="es-ES" cap="none" dirty="0">
                <a:solidFill>
                  <a:schemeClr val="tx1"/>
                </a:solidFill>
                <a:latin typeface="Arial" panose="020B0604020202020204" pitchFamily="34" charset="0"/>
                <a:cs typeface="Arial" panose="020B0604020202020204" pitchFamily="34" charset="0"/>
              </a:rPr>
              <a:t> </a:t>
            </a:r>
            <a:r>
              <a:rPr lang="es-ES" cap="none" dirty="0">
                <a:latin typeface="Arial" panose="020B0604020202020204" pitchFamily="34" charset="0"/>
                <a:cs typeface="Arial" panose="020B0604020202020204" pitchFamily="34" charset="0"/>
              </a:rPr>
              <a:t>En este tipo de zócalo, el micro se inserta y se retira sin necesidad de hacer presión. La palanca que hay al lado del zócalo permite introducirlo sin hacer presión, lo que evita que se puedan doblar las patillas. Una vez colocado, al levantar la palanca el micro se liberará sin ningún problema .</a:t>
            </a:r>
            <a:endParaRPr lang="es-CR" cap="none" dirty="0">
              <a:latin typeface="Arial" panose="020B0604020202020204" pitchFamily="34" charset="0"/>
              <a:cs typeface="Arial" panose="020B0604020202020204" pitchFamily="34" charset="0"/>
            </a:endParaRPr>
          </a:p>
          <a:p>
            <a:endParaRPr lang="es-CR" dirty="0"/>
          </a:p>
        </p:txBody>
      </p:sp>
      <p:sp>
        <p:nvSpPr>
          <p:cNvPr id="4" name="Subtítulo 2">
            <a:extLst>
              <a:ext uri="{FF2B5EF4-FFF2-40B4-BE49-F238E27FC236}">
                <a16:creationId xmlns:a16="http://schemas.microsoft.com/office/drawing/2014/main" id="{45747942-FFDE-42CA-A600-17F078EC03A8}"/>
              </a:ext>
            </a:extLst>
          </p:cNvPr>
          <p:cNvSpPr txBox="1">
            <a:spLocks/>
          </p:cNvSpPr>
          <p:nvPr/>
        </p:nvSpPr>
        <p:spPr>
          <a:xfrm>
            <a:off x="5843588" y="971552"/>
            <a:ext cx="5572029" cy="2728912"/>
          </a:xfrm>
          <a:prstGeom prst="rect">
            <a:avLst/>
          </a:prstGeom>
        </p:spPr>
        <p:txBody>
          <a:bodyPr vert="horz" lIns="91440" tIns="45720" rIns="91440" bIns="45720" rtlCol="0" anchor="t">
            <a:normAutofit lnSpcReduction="10000"/>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000" b="0" i="0" kern="1200" cap="all">
                <a:solidFill>
                  <a:schemeClr val="bg2">
                    <a:lumMod val="40000"/>
                    <a:lumOff val="60000"/>
                  </a:schemeClr>
                </a:solidFill>
                <a:latin typeface="+mj-lt"/>
                <a:ea typeface="+mj-ea"/>
                <a:cs typeface="+mj-cs"/>
              </a:defRPr>
            </a:lvl1pPr>
            <a:lvl2pPr marL="457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9pPr>
          </a:lstStyle>
          <a:p>
            <a:r>
              <a:rPr lang="es-ES" b="1" i="1" cap="none" dirty="0">
                <a:solidFill>
                  <a:schemeClr val="tx1"/>
                </a:solidFill>
                <a:latin typeface="Arial" panose="020B0604020202020204" pitchFamily="34" charset="0"/>
                <a:cs typeface="Arial" panose="020B0604020202020204" pitchFamily="34" charset="0"/>
              </a:rPr>
              <a:t>- LGA (</a:t>
            </a:r>
            <a:r>
              <a:rPr lang="es-ES" b="1" i="1" cap="none" dirty="0" err="1">
                <a:solidFill>
                  <a:schemeClr val="tx1"/>
                </a:solidFill>
                <a:latin typeface="Arial" panose="020B0604020202020204" pitchFamily="34" charset="0"/>
                <a:cs typeface="Arial" panose="020B0604020202020204" pitchFamily="34" charset="0"/>
              </a:rPr>
              <a:t>land</a:t>
            </a:r>
            <a:r>
              <a:rPr lang="es-ES" b="1" i="1" cap="none" dirty="0">
                <a:solidFill>
                  <a:schemeClr val="tx1"/>
                </a:solidFill>
                <a:latin typeface="Arial" panose="020B0604020202020204" pitchFamily="34" charset="0"/>
                <a:cs typeface="Arial" panose="020B0604020202020204" pitchFamily="34" charset="0"/>
              </a:rPr>
              <a:t> </a:t>
            </a:r>
            <a:r>
              <a:rPr lang="es-ES" b="1" i="1" cap="none" dirty="0" err="1">
                <a:solidFill>
                  <a:schemeClr val="tx1"/>
                </a:solidFill>
                <a:latin typeface="Arial" panose="020B0604020202020204" pitchFamily="34" charset="0"/>
                <a:cs typeface="Arial" panose="020B0604020202020204" pitchFamily="34" charset="0"/>
              </a:rPr>
              <a:t>grid</a:t>
            </a:r>
            <a:r>
              <a:rPr lang="es-ES" b="1" i="1" cap="none" dirty="0">
                <a:solidFill>
                  <a:schemeClr val="tx1"/>
                </a:solidFill>
                <a:latin typeface="Arial" panose="020B0604020202020204" pitchFamily="34" charset="0"/>
                <a:cs typeface="Arial" panose="020B0604020202020204" pitchFamily="34" charset="0"/>
              </a:rPr>
              <a:t> array).</a:t>
            </a:r>
            <a:r>
              <a:rPr lang="es-ES" cap="none" dirty="0">
                <a:solidFill>
                  <a:schemeClr val="tx1"/>
                </a:solidFill>
                <a:latin typeface="Arial" panose="020B0604020202020204" pitchFamily="34" charset="0"/>
                <a:cs typeface="Arial" panose="020B0604020202020204" pitchFamily="34" charset="0"/>
              </a:rPr>
              <a:t> </a:t>
            </a:r>
            <a:r>
              <a:rPr lang="es-ES" cap="none" dirty="0">
                <a:latin typeface="Arial" panose="020B0604020202020204" pitchFamily="34" charset="0"/>
                <a:cs typeface="Arial" panose="020B0604020202020204" pitchFamily="34" charset="0"/>
              </a:rPr>
              <a:t>En este tipo de zócalo, los pines están en la placa base en lugar de estar en el micro, mientras que el micro tiene contactos planos en su parte inferior. Esto permitirá un mejor sistema de distribución de energía y mayores velocidades de bus. Con este tipo hay que tener en cuenta la fragilidad de los pines, si se dobla alguno es difícil enderezarlo.</a:t>
            </a:r>
            <a:endParaRPr lang="es-CR" cap="none" dirty="0">
              <a:latin typeface="Arial" panose="020B0604020202020204" pitchFamily="34" charset="0"/>
              <a:cs typeface="Arial" panose="020B0604020202020204" pitchFamily="34" charset="0"/>
            </a:endParaRPr>
          </a:p>
          <a:p>
            <a:endParaRPr lang="es-CR" dirty="0"/>
          </a:p>
        </p:txBody>
      </p:sp>
      <p:pic>
        <p:nvPicPr>
          <p:cNvPr id="6" name="Imagen 5">
            <a:extLst>
              <a:ext uri="{FF2B5EF4-FFF2-40B4-BE49-F238E27FC236}">
                <a16:creationId xmlns:a16="http://schemas.microsoft.com/office/drawing/2014/main" id="{F4CB729E-131F-4A83-B093-39E7D4323743}"/>
              </a:ext>
            </a:extLst>
          </p:cNvPr>
          <p:cNvPicPr>
            <a:picLocks noChangeAspect="1"/>
          </p:cNvPicPr>
          <p:nvPr/>
        </p:nvPicPr>
        <p:blipFill>
          <a:blip r:embed="rId2"/>
          <a:stretch>
            <a:fillRect/>
          </a:stretch>
        </p:blipFill>
        <p:spPr>
          <a:xfrm>
            <a:off x="1087858" y="3557590"/>
            <a:ext cx="3595688" cy="3200400"/>
          </a:xfrm>
          <a:prstGeom prst="rect">
            <a:avLst/>
          </a:prstGeom>
        </p:spPr>
      </p:pic>
      <p:pic>
        <p:nvPicPr>
          <p:cNvPr id="7" name="Imagen 6">
            <a:extLst>
              <a:ext uri="{FF2B5EF4-FFF2-40B4-BE49-F238E27FC236}">
                <a16:creationId xmlns:a16="http://schemas.microsoft.com/office/drawing/2014/main" id="{8ED2F32B-6AFB-4642-89DF-8D545BCB1224}"/>
              </a:ext>
            </a:extLst>
          </p:cNvPr>
          <p:cNvPicPr>
            <a:picLocks noChangeAspect="1"/>
          </p:cNvPicPr>
          <p:nvPr/>
        </p:nvPicPr>
        <p:blipFill>
          <a:blip r:embed="rId3"/>
          <a:stretch>
            <a:fillRect/>
          </a:stretch>
        </p:blipFill>
        <p:spPr>
          <a:xfrm>
            <a:off x="6438900" y="3557590"/>
            <a:ext cx="3976688" cy="3162300"/>
          </a:xfrm>
          <a:prstGeom prst="rect">
            <a:avLst/>
          </a:prstGeom>
        </p:spPr>
      </p:pic>
    </p:spTree>
    <p:extLst>
      <p:ext uri="{BB962C8B-B14F-4D97-AF65-F5344CB8AC3E}">
        <p14:creationId xmlns:p14="http://schemas.microsoft.com/office/powerpoint/2010/main" val="190077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barn(inVertical)">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80">
                                          <p:stCondLst>
                                            <p:cond delay="0"/>
                                          </p:stCondLst>
                                        </p:cTn>
                                        <p:tgtEl>
                                          <p:spTgt spid="6"/>
                                        </p:tgtEl>
                                      </p:cBhvr>
                                    </p:animEffect>
                                    <p:anim calcmode="lin" valueType="num">
                                      <p:cBhvr>
                                        <p:cTn id="20"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5" dur="26">
                                          <p:stCondLst>
                                            <p:cond delay="650"/>
                                          </p:stCondLst>
                                        </p:cTn>
                                        <p:tgtEl>
                                          <p:spTgt spid="6"/>
                                        </p:tgtEl>
                                      </p:cBhvr>
                                      <p:to x="100000" y="60000"/>
                                    </p:animScale>
                                    <p:animScale>
                                      <p:cBhvr>
                                        <p:cTn id="26" dur="166" decel="50000">
                                          <p:stCondLst>
                                            <p:cond delay="676"/>
                                          </p:stCondLst>
                                        </p:cTn>
                                        <p:tgtEl>
                                          <p:spTgt spid="6"/>
                                        </p:tgtEl>
                                      </p:cBhvr>
                                      <p:to x="100000" y="100000"/>
                                    </p:animScale>
                                    <p:animScale>
                                      <p:cBhvr>
                                        <p:cTn id="27" dur="26">
                                          <p:stCondLst>
                                            <p:cond delay="1312"/>
                                          </p:stCondLst>
                                        </p:cTn>
                                        <p:tgtEl>
                                          <p:spTgt spid="6"/>
                                        </p:tgtEl>
                                      </p:cBhvr>
                                      <p:to x="100000" y="80000"/>
                                    </p:animScale>
                                    <p:animScale>
                                      <p:cBhvr>
                                        <p:cTn id="28" dur="166" decel="50000">
                                          <p:stCondLst>
                                            <p:cond delay="1338"/>
                                          </p:stCondLst>
                                        </p:cTn>
                                        <p:tgtEl>
                                          <p:spTgt spid="6"/>
                                        </p:tgtEl>
                                      </p:cBhvr>
                                      <p:to x="100000" y="100000"/>
                                    </p:animScale>
                                    <p:animScale>
                                      <p:cBhvr>
                                        <p:cTn id="29" dur="26">
                                          <p:stCondLst>
                                            <p:cond delay="1642"/>
                                          </p:stCondLst>
                                        </p:cTn>
                                        <p:tgtEl>
                                          <p:spTgt spid="6"/>
                                        </p:tgtEl>
                                      </p:cBhvr>
                                      <p:to x="100000" y="90000"/>
                                    </p:animScale>
                                    <p:animScale>
                                      <p:cBhvr>
                                        <p:cTn id="30" dur="166" decel="50000">
                                          <p:stCondLst>
                                            <p:cond delay="1668"/>
                                          </p:stCondLst>
                                        </p:cTn>
                                        <p:tgtEl>
                                          <p:spTgt spid="6"/>
                                        </p:tgtEl>
                                      </p:cBhvr>
                                      <p:to x="100000" y="100000"/>
                                    </p:animScale>
                                    <p:animScale>
                                      <p:cBhvr>
                                        <p:cTn id="31" dur="26">
                                          <p:stCondLst>
                                            <p:cond delay="1808"/>
                                          </p:stCondLst>
                                        </p:cTn>
                                        <p:tgtEl>
                                          <p:spTgt spid="6"/>
                                        </p:tgtEl>
                                      </p:cBhvr>
                                      <p:to x="100000" y="95000"/>
                                    </p:animScale>
                                    <p:animScale>
                                      <p:cBhvr>
                                        <p:cTn id="32" dur="166" decel="50000">
                                          <p:stCondLst>
                                            <p:cond delay="1834"/>
                                          </p:stCondLst>
                                        </p:cTn>
                                        <p:tgtEl>
                                          <p:spTgt spid="6"/>
                                        </p:tgtEl>
                                      </p:cBhvr>
                                      <p:to x="100000" y="100000"/>
                                    </p:animScale>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animEffect transition="in" filter="barn(inVertical)">
                                      <p:cBhvr>
                                        <p:cTn id="37" dur="500"/>
                                        <p:tgtEl>
                                          <p:spTgt spid="4">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6"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down)">
                                      <p:cBhvr>
                                        <p:cTn id="42" dur="580">
                                          <p:stCondLst>
                                            <p:cond delay="0"/>
                                          </p:stCondLst>
                                        </p:cTn>
                                        <p:tgtEl>
                                          <p:spTgt spid="7"/>
                                        </p:tgtEl>
                                      </p:cBhvr>
                                    </p:animEffect>
                                    <p:anim calcmode="lin" valueType="num">
                                      <p:cBhvr>
                                        <p:cTn id="43"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44"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45"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46"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47"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48" dur="26">
                                          <p:stCondLst>
                                            <p:cond delay="650"/>
                                          </p:stCondLst>
                                        </p:cTn>
                                        <p:tgtEl>
                                          <p:spTgt spid="7"/>
                                        </p:tgtEl>
                                      </p:cBhvr>
                                      <p:to x="100000" y="60000"/>
                                    </p:animScale>
                                    <p:animScale>
                                      <p:cBhvr>
                                        <p:cTn id="49" dur="166" decel="50000">
                                          <p:stCondLst>
                                            <p:cond delay="676"/>
                                          </p:stCondLst>
                                        </p:cTn>
                                        <p:tgtEl>
                                          <p:spTgt spid="7"/>
                                        </p:tgtEl>
                                      </p:cBhvr>
                                      <p:to x="100000" y="100000"/>
                                    </p:animScale>
                                    <p:animScale>
                                      <p:cBhvr>
                                        <p:cTn id="50" dur="26">
                                          <p:stCondLst>
                                            <p:cond delay="1312"/>
                                          </p:stCondLst>
                                        </p:cTn>
                                        <p:tgtEl>
                                          <p:spTgt spid="7"/>
                                        </p:tgtEl>
                                      </p:cBhvr>
                                      <p:to x="100000" y="80000"/>
                                    </p:animScale>
                                    <p:animScale>
                                      <p:cBhvr>
                                        <p:cTn id="51" dur="166" decel="50000">
                                          <p:stCondLst>
                                            <p:cond delay="1338"/>
                                          </p:stCondLst>
                                        </p:cTn>
                                        <p:tgtEl>
                                          <p:spTgt spid="7"/>
                                        </p:tgtEl>
                                      </p:cBhvr>
                                      <p:to x="100000" y="100000"/>
                                    </p:animScale>
                                    <p:animScale>
                                      <p:cBhvr>
                                        <p:cTn id="52" dur="26">
                                          <p:stCondLst>
                                            <p:cond delay="1642"/>
                                          </p:stCondLst>
                                        </p:cTn>
                                        <p:tgtEl>
                                          <p:spTgt spid="7"/>
                                        </p:tgtEl>
                                      </p:cBhvr>
                                      <p:to x="100000" y="90000"/>
                                    </p:animScale>
                                    <p:animScale>
                                      <p:cBhvr>
                                        <p:cTn id="53" dur="166" decel="50000">
                                          <p:stCondLst>
                                            <p:cond delay="1668"/>
                                          </p:stCondLst>
                                        </p:cTn>
                                        <p:tgtEl>
                                          <p:spTgt spid="7"/>
                                        </p:tgtEl>
                                      </p:cBhvr>
                                      <p:to x="100000" y="100000"/>
                                    </p:animScale>
                                    <p:animScale>
                                      <p:cBhvr>
                                        <p:cTn id="54" dur="26">
                                          <p:stCondLst>
                                            <p:cond delay="1808"/>
                                          </p:stCondLst>
                                        </p:cTn>
                                        <p:tgtEl>
                                          <p:spTgt spid="7"/>
                                        </p:tgtEl>
                                      </p:cBhvr>
                                      <p:to x="100000" y="95000"/>
                                    </p:animScale>
                                    <p:animScale>
                                      <p:cBhvr>
                                        <p:cTn id="55"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484076-1377-4340-AD2F-063DA4B5F23F}"/>
              </a:ext>
            </a:extLst>
          </p:cNvPr>
          <p:cNvSpPr>
            <a:spLocks noGrp="1"/>
          </p:cNvSpPr>
          <p:nvPr>
            <p:ph type="ctrTitle"/>
          </p:nvPr>
        </p:nvSpPr>
        <p:spPr>
          <a:xfrm>
            <a:off x="1154955" y="247650"/>
            <a:ext cx="8825658" cy="1552575"/>
          </a:xfrm>
        </p:spPr>
        <p:txBody>
          <a:bodyPr/>
          <a:lstStyle/>
          <a:p>
            <a:r>
              <a:rPr lang="es-ES" sz="2400" b="1" u="sng" dirty="0">
                <a:solidFill>
                  <a:schemeClr val="tx1"/>
                </a:solidFill>
                <a:latin typeface="Arial" panose="020B0604020202020204" pitchFamily="34" charset="0"/>
                <a:cs typeface="Arial" panose="020B0604020202020204" pitchFamily="34" charset="0"/>
              </a:rPr>
              <a:t>Ranuras de memoria</a:t>
            </a:r>
            <a:br>
              <a:rPr lang="es-CR" sz="2400" dirty="0">
                <a:latin typeface="Arial" panose="020B0604020202020204" pitchFamily="34" charset="0"/>
                <a:cs typeface="Arial" panose="020B0604020202020204" pitchFamily="34" charset="0"/>
              </a:rPr>
            </a:br>
            <a:r>
              <a:rPr lang="es-ES" sz="2400" dirty="0">
                <a:latin typeface="Arial" panose="020B0604020202020204" pitchFamily="34" charset="0"/>
                <a:cs typeface="Arial" panose="020B0604020202020204" pitchFamily="34" charset="0"/>
              </a:rPr>
              <a:t>Estas ranuras constituyen los conectores para la memoria principal del ordenador, la memoria RAM (</a:t>
            </a:r>
            <a:r>
              <a:rPr lang="es-ES" sz="2400" dirty="0" err="1">
                <a:latin typeface="Arial" panose="020B0604020202020204" pitchFamily="34" charset="0"/>
                <a:cs typeface="Arial" panose="020B0604020202020204" pitchFamily="34" charset="0"/>
              </a:rPr>
              <a:t>Random</a:t>
            </a:r>
            <a:r>
              <a:rPr lang="es-ES" sz="2400" dirty="0">
                <a:latin typeface="Arial" panose="020B0604020202020204" pitchFamily="34" charset="0"/>
                <a:cs typeface="Arial" panose="020B0604020202020204" pitchFamily="34" charset="0"/>
              </a:rPr>
              <a:t> Access </a:t>
            </a:r>
            <a:r>
              <a:rPr lang="es-ES" sz="2400" dirty="0" err="1">
                <a:latin typeface="Arial" panose="020B0604020202020204" pitchFamily="34" charset="0"/>
                <a:cs typeface="Arial" panose="020B0604020202020204" pitchFamily="34" charset="0"/>
              </a:rPr>
              <a:t>Memory</a:t>
            </a:r>
            <a:r>
              <a:rPr lang="es-ES" sz="2400" dirty="0">
                <a:latin typeface="Arial" panose="020B0604020202020204" pitchFamily="34" charset="0"/>
                <a:cs typeface="Arial" panose="020B0604020202020204" pitchFamily="34" charset="0"/>
              </a:rPr>
              <a:t>). </a:t>
            </a:r>
            <a:endParaRPr lang="es-CR" sz="2400" dirty="0">
              <a:latin typeface="Arial" panose="020B0604020202020204" pitchFamily="34" charset="0"/>
              <a:cs typeface="Arial" panose="020B0604020202020204" pitchFamily="34" charset="0"/>
            </a:endParaRPr>
          </a:p>
        </p:txBody>
      </p:sp>
      <p:sp>
        <p:nvSpPr>
          <p:cNvPr id="3" name="Subtítulo 2">
            <a:extLst>
              <a:ext uri="{FF2B5EF4-FFF2-40B4-BE49-F238E27FC236}">
                <a16:creationId xmlns:a16="http://schemas.microsoft.com/office/drawing/2014/main" id="{41E6A2F1-FA5D-4AA0-81CA-27AAE0719C50}"/>
              </a:ext>
            </a:extLst>
          </p:cNvPr>
          <p:cNvSpPr>
            <a:spLocks noGrp="1"/>
          </p:cNvSpPr>
          <p:nvPr>
            <p:ph type="subTitle" idx="1"/>
          </p:nvPr>
        </p:nvSpPr>
        <p:spPr>
          <a:xfrm>
            <a:off x="1154955" y="1800225"/>
            <a:ext cx="8825658" cy="3838575"/>
          </a:xfrm>
        </p:spPr>
        <p:txBody>
          <a:bodyPr/>
          <a:lstStyle/>
          <a:p>
            <a:r>
              <a:rPr lang="es-ES" cap="none" dirty="0">
                <a:latin typeface="Arial" panose="020B0604020202020204" pitchFamily="34" charset="0"/>
                <a:cs typeface="Arial" panose="020B0604020202020204" pitchFamily="34" charset="0"/>
              </a:rPr>
              <a:t>Actualmente, los módulos más comunes son los módulos DIMM (</a:t>
            </a:r>
            <a:r>
              <a:rPr lang="es-CR" dirty="0">
                <a:latin typeface="Arial" panose="020B0604020202020204" pitchFamily="34" charset="0"/>
                <a:cs typeface="Arial" panose="020B0604020202020204" pitchFamily="34" charset="0"/>
              </a:rPr>
              <a:t>dual </a:t>
            </a:r>
            <a:r>
              <a:rPr lang="es-CR" dirty="0" err="1">
                <a:latin typeface="Arial" panose="020B0604020202020204" pitchFamily="34" charset="0"/>
                <a:cs typeface="Arial" panose="020B0604020202020204" pitchFamily="34" charset="0"/>
              </a:rPr>
              <a:t>in-line</a:t>
            </a:r>
            <a:r>
              <a:rPr lang="es-CR" dirty="0">
                <a:latin typeface="Arial" panose="020B0604020202020204" pitchFamily="34" charset="0"/>
                <a:cs typeface="Arial" panose="020B0604020202020204" pitchFamily="34" charset="0"/>
              </a:rPr>
              <a:t> </a:t>
            </a:r>
            <a:r>
              <a:rPr lang="es-CR" dirty="0" err="1">
                <a:latin typeface="Arial" panose="020B0604020202020204" pitchFamily="34" charset="0"/>
                <a:cs typeface="Arial" panose="020B0604020202020204" pitchFamily="34" charset="0"/>
              </a:rPr>
              <a:t>memory</a:t>
            </a:r>
            <a:r>
              <a:rPr lang="es-CR" dirty="0">
                <a:latin typeface="Arial" panose="020B0604020202020204" pitchFamily="34" charset="0"/>
                <a:cs typeface="Arial" panose="020B0604020202020204" pitchFamily="34" charset="0"/>
              </a:rPr>
              <a:t> module)</a:t>
            </a:r>
            <a:r>
              <a:rPr lang="es-ES" cap="none" dirty="0">
                <a:latin typeface="Arial" panose="020B0604020202020204" pitchFamily="34" charset="0"/>
                <a:cs typeface="Arial" panose="020B0604020202020204" pitchFamily="34" charset="0"/>
              </a:rPr>
              <a:t> de 13,3 cm de largo, y existen:</a:t>
            </a:r>
            <a:endParaRPr lang="es-CR" cap="none" dirty="0">
              <a:latin typeface="Arial" panose="020B0604020202020204" pitchFamily="34" charset="0"/>
              <a:cs typeface="Arial" panose="020B0604020202020204" pitchFamily="34" charset="0"/>
            </a:endParaRPr>
          </a:p>
          <a:p>
            <a:r>
              <a:rPr lang="es-ES" cap="none" dirty="0">
                <a:latin typeface="Arial" panose="020B0604020202020204" pitchFamily="34" charset="0"/>
                <a:cs typeface="Arial" panose="020B0604020202020204" pitchFamily="34" charset="0"/>
              </a:rPr>
              <a:t>DIMM de 184 pines, para memorias DDR, DIMM de 240 pines, para memorias DDR2 o DDR3, en placas con micros más recientes.</a:t>
            </a:r>
            <a:endParaRPr lang="es-CR" cap="none" dirty="0">
              <a:latin typeface="Arial" panose="020B0604020202020204" pitchFamily="34" charset="0"/>
              <a:cs typeface="Arial" panose="020B0604020202020204" pitchFamily="34" charset="0"/>
            </a:endParaRPr>
          </a:p>
          <a:p>
            <a:endParaRPr lang="es-CR" cap="none" dirty="0">
              <a:latin typeface="Arial" panose="020B0604020202020204" pitchFamily="34" charset="0"/>
              <a:cs typeface="Arial" panose="020B0604020202020204" pitchFamily="34" charset="0"/>
            </a:endParaRPr>
          </a:p>
        </p:txBody>
      </p:sp>
      <p:pic>
        <p:nvPicPr>
          <p:cNvPr id="4" name="Imagen 3">
            <a:extLst>
              <a:ext uri="{FF2B5EF4-FFF2-40B4-BE49-F238E27FC236}">
                <a16:creationId xmlns:a16="http://schemas.microsoft.com/office/drawing/2014/main" id="{51353F1F-D3C9-4CF3-9876-C531B6F8295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97792" y="3352800"/>
            <a:ext cx="9760695" cy="2743200"/>
          </a:xfrm>
          <a:prstGeom prst="rect">
            <a:avLst/>
          </a:prstGeom>
          <a:noFill/>
          <a:ln>
            <a:noFill/>
          </a:ln>
        </p:spPr>
      </p:pic>
    </p:spTree>
    <p:extLst>
      <p:ext uri="{BB962C8B-B14F-4D97-AF65-F5344CB8AC3E}">
        <p14:creationId xmlns:p14="http://schemas.microsoft.com/office/powerpoint/2010/main" val="2153739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barn(inVertical)">
                                      <p:cBhvr>
                                        <p:cTn id="14" dur="500"/>
                                        <p:tgtEl>
                                          <p:spTgt spid="3">
                                            <p:txEl>
                                              <p:pRg st="0" end="0"/>
                                            </p:txEl>
                                          </p:spTgt>
                                        </p:tgtEl>
                                      </p:cBhvr>
                                    </p:animEffect>
                                  </p:childTnLst>
                                </p:cTn>
                              </p:par>
                              <p:par>
                                <p:cTn id="15" presetID="16" presetClass="entr" presetSubtype="21"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2000"/>
                                        <p:tgtEl>
                                          <p:spTgt spid="4"/>
                                        </p:tgtEl>
                                      </p:cBhvr>
                                    </p:animEffect>
                                    <p:anim calcmode="lin" valueType="num">
                                      <p:cBhvr>
                                        <p:cTn id="23" dur="2000" fill="hold"/>
                                        <p:tgtEl>
                                          <p:spTgt spid="4"/>
                                        </p:tgtEl>
                                        <p:attrNameLst>
                                          <p:attrName>ppt_w</p:attrName>
                                        </p:attrNameLst>
                                      </p:cBhvr>
                                      <p:tavLst>
                                        <p:tav tm="0" fmla="#ppt_w*sin(2.5*pi*$)">
                                          <p:val>
                                            <p:fltVal val="0"/>
                                          </p:val>
                                        </p:tav>
                                        <p:tav tm="100000">
                                          <p:val>
                                            <p:fltVal val="1"/>
                                          </p:val>
                                        </p:tav>
                                      </p:tavLst>
                                    </p:anim>
                                    <p:anim calcmode="lin" valueType="num">
                                      <p:cBhvr>
                                        <p:cTn id="24"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89</TotalTime>
  <Words>1113</Words>
  <Application>Microsoft Office PowerPoint</Application>
  <PresentationFormat>Panorámica</PresentationFormat>
  <Paragraphs>53</Paragraphs>
  <Slides>15</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15</vt:i4>
      </vt:variant>
    </vt:vector>
  </HeadingPairs>
  <TitlesOfParts>
    <vt:vector size="19" baseType="lpstr">
      <vt:lpstr>Arial</vt:lpstr>
      <vt:lpstr>Century Gothic</vt:lpstr>
      <vt:lpstr>Wingdings 3</vt:lpstr>
      <vt:lpstr>Ion</vt:lpstr>
      <vt:lpstr>Presentación de PowerPoint</vt:lpstr>
      <vt:lpstr>Factores de forma de la placa base  El factor de forma de la placa base determina el tamaño y orientación de la placa con respecto a la caja, el tipo de fuente de alimentación necesaria y dicta los periféricos que pueden integrarse en la placa. </vt:lpstr>
      <vt:lpstr>Presentación de PowerPoint</vt:lpstr>
      <vt:lpstr>Presentación de PowerPoint</vt:lpstr>
      <vt:lpstr>Presentación de PowerPoint</vt:lpstr>
      <vt:lpstr>Presentación de PowerPoint</vt:lpstr>
      <vt:lpstr>Presentación de PowerPoint</vt:lpstr>
      <vt:lpstr>Zócalo (socket) del microprocesador Es el conector en el que se inserta el microprocesador. </vt:lpstr>
      <vt:lpstr>Ranuras de memoria Estas ranuras constituyen los conectores para la memoria principal del ordenador, la memoria RAM (Random Access Memory). </vt:lpstr>
      <vt:lpstr>SIMM(single In-line Memory Module), de color claro</vt:lpstr>
      <vt:lpstr>- Conjunto de chips o chipset: El chipset es un conjunto (set) de circuitos lógicos (chips) que ayudan a que el procesador y los componentes del PC se comuniquen con los dispositivos conectados a la placa base y los controlen. El chipset realiza las funciones siguientes: </vt:lpstr>
      <vt:lpstr>Los Chipset se clasifican en Northbridge (puente norte) y Southbridge (puente sur)</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Académico</dc:creator>
  <cp:lastModifiedBy>Académico</cp:lastModifiedBy>
  <cp:revision>11</cp:revision>
  <dcterms:created xsi:type="dcterms:W3CDTF">2020-05-27T22:30:16Z</dcterms:created>
  <dcterms:modified xsi:type="dcterms:W3CDTF">2020-05-28T00:00:14Z</dcterms:modified>
</cp:coreProperties>
</file>